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Default Extension="xlsm" ContentType="application/vnd.ms-excel.sheet.macroEnabled.12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xls" ContentType="application/vnd.ms-excel"/>
  <Default Extension="emf" ContentType="image/x-emf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0" r:id="rId1"/>
  </p:sldMasterIdLst>
  <p:sldIdLst>
    <p:sldId id="271" r:id="rId2"/>
    <p:sldId id="272" r:id="rId3"/>
    <p:sldId id="257" r:id="rId4"/>
    <p:sldId id="258" r:id="rId5"/>
    <p:sldId id="275" r:id="rId6"/>
    <p:sldId id="259" r:id="rId7"/>
    <p:sldId id="273" r:id="rId8"/>
    <p:sldId id="260" r:id="rId9"/>
    <p:sldId id="261" r:id="rId10"/>
    <p:sldId id="262" r:id="rId11"/>
    <p:sldId id="276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CCECFF"/>
    <a:srgbClr val="FF6699"/>
    <a:srgbClr val="CC00FF"/>
    <a:srgbClr val="000000"/>
    <a:srgbClr val="CC3300"/>
    <a:srgbClr val="156C7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86" autoAdjust="0"/>
  </p:normalViewPr>
  <p:slideViewPr>
    <p:cSldViewPr showGuides="1">
      <p:cViewPr>
        <p:scale>
          <a:sx n="75" d="100"/>
          <a:sy n="75" d="100"/>
        </p:scale>
        <p:origin x="-970" y="-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735C49-E6BF-486D-B668-3D73B1489100}" type="doc">
      <dgm:prSet loTypeId="urn:microsoft.com/office/officeart/2005/8/layout/radial1" loCatId="relationship" qsTypeId="urn:microsoft.com/office/officeart/2005/8/quickstyle/simple2" qsCatId="simple" csTypeId="urn:microsoft.com/office/officeart/2005/8/colors/colorful2" csCatId="colorful" phldr="1"/>
      <dgm:spPr/>
    </dgm:pt>
    <dgm:pt modelId="{2AFA4C8A-9579-44EC-A07D-FA720ADF555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/>
              <a:latin typeface="Arial" pitchFamily="34" charset="0"/>
            </a:rPr>
            <a:t>Всего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/>
              <a:latin typeface="Arial" pitchFamily="34" charset="0"/>
            </a:rPr>
            <a:t>11 001,4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/>
              <a:effectLst/>
              <a:latin typeface="Arial" pitchFamily="34" charset="0"/>
            </a:rPr>
            <a:t>тыс.руб.</a:t>
          </a:r>
        </a:p>
      </dgm:t>
    </dgm:pt>
    <dgm:pt modelId="{829F4830-FE16-4F73-804F-7DFB3D3FC320}" type="parTrans" cxnId="{A7DAFD0D-D423-4320-BD7E-07D876550526}">
      <dgm:prSet/>
      <dgm:spPr/>
      <dgm:t>
        <a:bodyPr/>
        <a:lstStyle/>
        <a:p>
          <a:endParaRPr lang="ru-RU"/>
        </a:p>
      </dgm:t>
    </dgm:pt>
    <dgm:pt modelId="{3299C676-3E01-4C60-97A9-1AA2ADAEF62D}" type="sibTrans" cxnId="{A7DAFD0D-D423-4320-BD7E-07D876550526}">
      <dgm:prSet/>
      <dgm:spPr/>
      <dgm:t>
        <a:bodyPr/>
        <a:lstStyle/>
        <a:p>
          <a:endParaRPr lang="ru-RU"/>
        </a:p>
      </dgm:t>
    </dgm:pt>
    <dgm:pt modelId="{C6D79EC0-B586-40DE-95DA-A05A12F7BC8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Культура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4657,4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тыс.руб.</a:t>
          </a:r>
        </a:p>
      </dgm:t>
    </dgm:pt>
    <dgm:pt modelId="{6219B623-0D5F-4A4D-AB80-A0D4AD0D921F}" type="parTrans" cxnId="{86EC95B8-BD16-4C22-886B-16FA96F40207}">
      <dgm:prSet/>
      <dgm:spPr/>
      <dgm:t>
        <a:bodyPr/>
        <a:lstStyle/>
        <a:p>
          <a:endParaRPr lang="ru-RU"/>
        </a:p>
      </dgm:t>
    </dgm:pt>
    <dgm:pt modelId="{5E1968A1-A305-4DBC-9047-740864D960D1}" type="sibTrans" cxnId="{86EC95B8-BD16-4C22-886B-16FA96F40207}">
      <dgm:prSet/>
      <dgm:spPr/>
      <dgm:t>
        <a:bodyPr/>
        <a:lstStyle/>
        <a:p>
          <a:endParaRPr lang="ru-RU"/>
        </a:p>
      </dgm:t>
    </dgm:pt>
    <dgm:pt modelId="{DE7258A1-A773-42E0-A641-8A9FBE8828A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Общегосударственные вопросы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4802,4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тыс.руб.</a:t>
          </a:r>
        </a:p>
      </dgm:t>
    </dgm:pt>
    <dgm:pt modelId="{A2FFBA9A-2013-4FE1-BAEC-0C6D34A720DF}" type="parTrans" cxnId="{6E894484-E1DC-4DC2-AD58-1E080E5AEA2E}">
      <dgm:prSet/>
      <dgm:spPr/>
      <dgm:t>
        <a:bodyPr/>
        <a:lstStyle/>
        <a:p>
          <a:endParaRPr lang="ru-RU"/>
        </a:p>
      </dgm:t>
    </dgm:pt>
    <dgm:pt modelId="{A2AA495B-93FA-4FF2-A7C8-45D2ECD9E908}" type="sibTrans" cxnId="{6E894484-E1DC-4DC2-AD58-1E080E5AEA2E}">
      <dgm:prSet/>
      <dgm:spPr/>
      <dgm:t>
        <a:bodyPr/>
        <a:lstStyle/>
        <a:p>
          <a:endParaRPr lang="ru-RU"/>
        </a:p>
      </dgm:t>
    </dgm:pt>
    <dgm:pt modelId="{40E80CD0-DE77-46D5-B1D4-815CFA2877A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Национальная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 оборона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203,5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тыс.руб.</a:t>
          </a:r>
        </a:p>
      </dgm:t>
    </dgm:pt>
    <dgm:pt modelId="{FD23237B-993C-4D24-A0F5-A1177F6A69FF}" type="parTrans" cxnId="{868FD7B4-6404-4B8A-AFAF-CD6A7FE2E964}">
      <dgm:prSet/>
      <dgm:spPr/>
      <dgm:t>
        <a:bodyPr/>
        <a:lstStyle/>
        <a:p>
          <a:endParaRPr lang="ru-RU"/>
        </a:p>
      </dgm:t>
    </dgm:pt>
    <dgm:pt modelId="{D4849320-E53F-4B16-AA04-706D1730EBA2}" type="sibTrans" cxnId="{868FD7B4-6404-4B8A-AFAF-CD6A7FE2E964}">
      <dgm:prSet/>
      <dgm:spPr/>
      <dgm:t>
        <a:bodyPr/>
        <a:lstStyle/>
        <a:p>
          <a:endParaRPr lang="ru-RU"/>
        </a:p>
      </dgm:t>
    </dgm:pt>
    <dgm:pt modelId="{E3CAF734-622F-4238-A800-DE1C9EFAC0D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/>
              <a:effectLst/>
              <a:latin typeface="Arial" pitchFamily="34" charset="0"/>
            </a:rPr>
            <a:t>Национальная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/>
              <a:effectLst/>
              <a:latin typeface="Arial" pitchFamily="34" charset="0"/>
            </a:rPr>
            <a:t> безопасность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/>
              <a:effectLst/>
              <a:latin typeface="Arial" pitchFamily="34" charset="0"/>
            </a:rPr>
            <a:t>57,5 тыс.руб.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50" b="0" i="0" u="none" strike="noStrike" cap="none" normalizeH="0" baseline="0" dirty="0" smtClean="0">
            <a:ln/>
            <a:effectLst/>
            <a:latin typeface="Arial" pitchFamily="34" charset="0"/>
          </a:endParaRPr>
        </a:p>
      </dgm:t>
    </dgm:pt>
    <dgm:pt modelId="{49938DA2-7523-4C0D-9978-C5322373B867}" type="parTrans" cxnId="{CE84436E-80BB-43C8-BC6B-6E7351FCE2D1}">
      <dgm:prSet/>
      <dgm:spPr/>
      <dgm:t>
        <a:bodyPr/>
        <a:lstStyle/>
        <a:p>
          <a:endParaRPr lang="ru-RU"/>
        </a:p>
      </dgm:t>
    </dgm:pt>
    <dgm:pt modelId="{FA9BFDB3-F9AC-44FD-8208-00CE7FA22A4D}" type="sibTrans" cxnId="{CE84436E-80BB-43C8-BC6B-6E7351FCE2D1}">
      <dgm:prSet/>
      <dgm:spPr/>
      <dgm:t>
        <a:bodyPr/>
        <a:lstStyle/>
        <a:p>
          <a:endParaRPr lang="ru-RU"/>
        </a:p>
      </dgm:t>
    </dgm:pt>
    <dgm:pt modelId="{AE4335AD-826E-413E-9140-2105EF5D1B0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Национальная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экономика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30,0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тыс.руб.</a:t>
          </a:r>
        </a:p>
      </dgm:t>
    </dgm:pt>
    <dgm:pt modelId="{B1A3C8F3-7C44-4D1F-8F7D-B743BEF03464}" type="parTrans" cxnId="{DB086ED8-FE5F-4A17-ABFD-4F997CF2118C}">
      <dgm:prSet/>
      <dgm:spPr/>
      <dgm:t>
        <a:bodyPr/>
        <a:lstStyle/>
        <a:p>
          <a:endParaRPr lang="ru-RU"/>
        </a:p>
      </dgm:t>
    </dgm:pt>
    <dgm:pt modelId="{C1F1A2F1-5A20-4F62-A653-C4FCB311D804}" type="sibTrans" cxnId="{DB086ED8-FE5F-4A17-ABFD-4F997CF2118C}">
      <dgm:prSet/>
      <dgm:spPr/>
      <dgm:t>
        <a:bodyPr/>
        <a:lstStyle/>
        <a:p>
          <a:endParaRPr lang="ru-RU"/>
        </a:p>
      </dgm:t>
    </dgm:pt>
    <dgm:pt modelId="{72CC2090-ACEA-4DB9-BE24-A7B77095A3F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Спорт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53,4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тыс.руб.</a:t>
          </a:r>
        </a:p>
      </dgm:t>
    </dgm:pt>
    <dgm:pt modelId="{0CC5886F-3963-4411-AF33-91A2B54E1199}" type="parTrans" cxnId="{E43CC56D-AFC6-4624-8824-70E9FB2F822E}">
      <dgm:prSet/>
      <dgm:spPr/>
      <dgm:t>
        <a:bodyPr/>
        <a:lstStyle/>
        <a:p>
          <a:endParaRPr lang="ru-RU"/>
        </a:p>
      </dgm:t>
    </dgm:pt>
    <dgm:pt modelId="{FA92AE80-303B-463D-B10A-EA2FD72538E0}" type="sibTrans" cxnId="{E43CC56D-AFC6-4624-8824-70E9FB2F822E}">
      <dgm:prSet/>
      <dgm:spPr/>
      <dgm:t>
        <a:bodyPr/>
        <a:lstStyle/>
        <a:p>
          <a:endParaRPr lang="ru-RU"/>
        </a:p>
      </dgm:t>
    </dgm:pt>
    <dgm:pt modelId="{C1BF901E-BCD3-4735-A6E3-7A926726103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err="1" smtClean="0">
              <a:ln/>
              <a:effectLst/>
              <a:latin typeface="Arial" pitchFamily="34" charset="0"/>
            </a:rPr>
            <a:t>Жилищно</a:t>
          </a: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коммунальное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 хозяйство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1081,6 тыс.руб.</a:t>
          </a:r>
        </a:p>
      </dgm:t>
    </dgm:pt>
    <dgm:pt modelId="{286DB333-EC8F-4D4C-9EAE-317FBFE49D33}" type="parTrans" cxnId="{A7066F78-633B-4A7D-9D64-6D2D5B2F81FE}">
      <dgm:prSet/>
      <dgm:spPr/>
      <dgm:t>
        <a:bodyPr/>
        <a:lstStyle/>
        <a:p>
          <a:endParaRPr lang="ru-RU"/>
        </a:p>
      </dgm:t>
    </dgm:pt>
    <dgm:pt modelId="{EBD479A4-8F35-4265-83F4-5BB9A43331EA}" type="sibTrans" cxnId="{A7066F78-633B-4A7D-9D64-6D2D5B2F81FE}">
      <dgm:prSet/>
      <dgm:spPr/>
      <dgm:t>
        <a:bodyPr/>
        <a:lstStyle/>
        <a:p>
          <a:endParaRPr lang="ru-RU"/>
        </a:p>
      </dgm:t>
    </dgm:pt>
    <dgm:pt modelId="{ACB4B0E2-53F8-4A50-BCD2-8608CD010CF9}">
      <dgm:prSet/>
      <dgm:spPr/>
      <dgm:t>
        <a:bodyPr/>
        <a:lstStyle/>
        <a:p>
          <a:endParaRPr lang="ru-RU" dirty="0"/>
        </a:p>
      </dgm:t>
    </dgm:pt>
    <dgm:pt modelId="{4A60AE22-B41A-4D8A-81DA-A61450AE57BF}" type="parTrans" cxnId="{7ADED203-7337-46DF-BD80-208B1271F4C5}">
      <dgm:prSet/>
      <dgm:spPr/>
      <dgm:t>
        <a:bodyPr/>
        <a:lstStyle/>
        <a:p>
          <a:endParaRPr lang="ru-RU"/>
        </a:p>
      </dgm:t>
    </dgm:pt>
    <dgm:pt modelId="{CDF74949-6E02-4492-8E56-92372874E610}" type="sibTrans" cxnId="{7ADED203-7337-46DF-BD80-208B1271F4C5}">
      <dgm:prSet/>
      <dgm:spPr/>
      <dgm:t>
        <a:bodyPr/>
        <a:lstStyle/>
        <a:p>
          <a:endParaRPr lang="ru-RU"/>
        </a:p>
      </dgm:t>
    </dgm:pt>
    <dgm:pt modelId="{171095B2-312A-4AB6-91F9-DCE1FD791F5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5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A1609482-7787-4610-8BA0-E5B0F0BAC5F5}" type="parTrans" cxnId="{4883AD36-C072-4156-A544-4DDBEB76D5A4}">
      <dgm:prSet/>
      <dgm:spPr/>
      <dgm:t>
        <a:bodyPr/>
        <a:lstStyle/>
        <a:p>
          <a:endParaRPr lang="ru-RU"/>
        </a:p>
      </dgm:t>
    </dgm:pt>
    <dgm:pt modelId="{DA3D243D-5FBD-4A74-A9AF-E26E11D7FBFB}" type="sibTrans" cxnId="{4883AD36-C072-4156-A544-4DDBEB76D5A4}">
      <dgm:prSet/>
      <dgm:spPr/>
      <dgm:t>
        <a:bodyPr/>
        <a:lstStyle/>
        <a:p>
          <a:endParaRPr lang="ru-RU"/>
        </a:p>
      </dgm:t>
    </dgm:pt>
    <dgm:pt modelId="{9B5CD641-1ED6-44E8-90F1-6DC0C7C80F9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Образование         5,0 тыс.руб.</a:t>
          </a:r>
        </a:p>
      </dgm:t>
    </dgm:pt>
    <dgm:pt modelId="{B2BA8030-3A15-4739-A1D8-7832CC02C4EA}" type="parTrans" cxnId="{612115F9-E593-4B72-A558-B6EFB3F87E19}">
      <dgm:prSet/>
      <dgm:spPr/>
      <dgm:t>
        <a:bodyPr/>
        <a:lstStyle/>
        <a:p>
          <a:endParaRPr lang="ru-RU"/>
        </a:p>
      </dgm:t>
    </dgm:pt>
    <dgm:pt modelId="{D3FCAA8A-B210-46C0-A65C-67196D177603}" type="sibTrans" cxnId="{612115F9-E593-4B72-A558-B6EFB3F87E19}">
      <dgm:prSet/>
      <dgm:spPr/>
      <dgm:t>
        <a:bodyPr/>
        <a:lstStyle/>
        <a:p>
          <a:endParaRPr lang="ru-RU"/>
        </a:p>
      </dgm:t>
    </dgm:pt>
    <dgm:pt modelId="{852FF48A-7ABB-4615-B45F-41126AD8E2E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25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4731D4D9-CA9F-430E-8CA0-B5C8E04B9CCF}" type="parTrans" cxnId="{2A3A72BA-7ACB-412D-A26C-E7584CB02EFE}">
      <dgm:prSet/>
      <dgm:spPr/>
      <dgm:t>
        <a:bodyPr/>
        <a:lstStyle/>
        <a:p>
          <a:endParaRPr lang="ru-RU"/>
        </a:p>
      </dgm:t>
    </dgm:pt>
    <dgm:pt modelId="{03B34266-08C1-42C8-9F64-41E68F9CF68A}" type="sibTrans" cxnId="{2A3A72BA-7ACB-412D-A26C-E7584CB02EFE}">
      <dgm:prSet/>
      <dgm:spPr/>
      <dgm:t>
        <a:bodyPr/>
        <a:lstStyle/>
        <a:p>
          <a:endParaRPr lang="ru-RU"/>
        </a:p>
      </dgm:t>
    </dgm:pt>
    <dgm:pt modelId="{B68B96C7-BB23-4C15-823F-275AC7B34304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Охрана окружающей среды 6,1 тыс.руб.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CD49E135-87DC-4063-8820-755AFACE41EB}" type="parTrans" cxnId="{9E6D835D-73B7-4A76-9290-AF1B3193DC98}">
      <dgm:prSet/>
      <dgm:spPr/>
      <dgm:t>
        <a:bodyPr/>
        <a:lstStyle/>
        <a:p>
          <a:endParaRPr lang="ru-RU"/>
        </a:p>
      </dgm:t>
    </dgm:pt>
    <dgm:pt modelId="{DFC6FC13-E01A-4D86-A301-3DD21DE59266}" type="sibTrans" cxnId="{9E6D835D-73B7-4A76-9290-AF1B3193DC98}">
      <dgm:prSet/>
      <dgm:spPr/>
      <dgm:t>
        <a:bodyPr/>
        <a:lstStyle/>
        <a:p>
          <a:endParaRPr lang="ru-RU"/>
        </a:p>
      </dgm:t>
    </dgm:pt>
    <dgm:pt modelId="{3F13E245-0CA3-4F22-A1F0-3922432A3BA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50" b="0" i="0" u="none" strike="noStrike" cap="none" normalizeH="0" baseline="0" dirty="0" smtClean="0">
              <a:ln/>
              <a:effectLst/>
              <a:latin typeface="Arial" pitchFamily="34" charset="0"/>
            </a:rPr>
            <a:t>Межбюджетные трансферты 53,4 тыс.руб.</a:t>
          </a:r>
        </a:p>
      </dgm:t>
    </dgm:pt>
    <dgm:pt modelId="{4E4C47D2-B859-470F-ABD4-B304AE14A483}" type="parTrans" cxnId="{E001A48D-D7E9-4AD6-9BEF-8E15A20D5791}">
      <dgm:prSet/>
      <dgm:spPr/>
      <dgm:t>
        <a:bodyPr/>
        <a:lstStyle/>
        <a:p>
          <a:endParaRPr lang="ru-RU"/>
        </a:p>
      </dgm:t>
    </dgm:pt>
    <dgm:pt modelId="{660D6356-2D1F-4A9E-952F-5171C615FCA7}" type="sibTrans" cxnId="{E001A48D-D7E9-4AD6-9BEF-8E15A20D5791}">
      <dgm:prSet/>
      <dgm:spPr/>
      <dgm:t>
        <a:bodyPr/>
        <a:lstStyle/>
        <a:p>
          <a:endParaRPr lang="ru-RU"/>
        </a:p>
      </dgm:t>
    </dgm:pt>
    <dgm:pt modelId="{6470AC25-C6B3-4AC0-B942-738EA23AFF00}" type="pres">
      <dgm:prSet presAssocID="{5B735C49-E6BF-486D-B668-3D73B14891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BF59876-3B14-4B22-8195-9AC60D6F4EFB}" type="pres">
      <dgm:prSet presAssocID="{2AFA4C8A-9579-44EC-A07D-FA720ADF5556}" presName="centerShape" presStyleLbl="node0" presStyleIdx="0" presStyleCnt="1"/>
      <dgm:spPr/>
      <dgm:t>
        <a:bodyPr/>
        <a:lstStyle/>
        <a:p>
          <a:endParaRPr lang="ru-RU"/>
        </a:p>
      </dgm:t>
    </dgm:pt>
    <dgm:pt modelId="{F31611D8-0608-48A1-B3EB-148ACE51C1F7}" type="pres">
      <dgm:prSet presAssocID="{6219B623-0D5F-4A4D-AB80-A0D4AD0D921F}" presName="Name9" presStyleLbl="parChTrans1D2" presStyleIdx="0" presStyleCnt="10"/>
      <dgm:spPr/>
      <dgm:t>
        <a:bodyPr/>
        <a:lstStyle/>
        <a:p>
          <a:endParaRPr lang="ru-RU"/>
        </a:p>
      </dgm:t>
    </dgm:pt>
    <dgm:pt modelId="{1EE4CCF6-E164-4F2E-B8C8-2A7729C12F02}" type="pres">
      <dgm:prSet presAssocID="{6219B623-0D5F-4A4D-AB80-A0D4AD0D921F}" presName="connTx" presStyleLbl="parChTrans1D2" presStyleIdx="0" presStyleCnt="10"/>
      <dgm:spPr/>
      <dgm:t>
        <a:bodyPr/>
        <a:lstStyle/>
        <a:p>
          <a:endParaRPr lang="ru-RU"/>
        </a:p>
      </dgm:t>
    </dgm:pt>
    <dgm:pt modelId="{F33A58EB-BE03-46A2-B4E7-03C88F95BFD2}" type="pres">
      <dgm:prSet presAssocID="{C6D79EC0-B586-40DE-95DA-A05A12F7BC83}" presName="node" presStyleLbl="node1" presStyleIdx="0" presStyleCnt="10" custScaleX="141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523F4-3251-455C-8181-4E389AF2DC54}" type="pres">
      <dgm:prSet presAssocID="{A2FFBA9A-2013-4FE1-BAEC-0C6D34A720DF}" presName="Name9" presStyleLbl="parChTrans1D2" presStyleIdx="1" presStyleCnt="10"/>
      <dgm:spPr/>
      <dgm:t>
        <a:bodyPr/>
        <a:lstStyle/>
        <a:p>
          <a:endParaRPr lang="ru-RU"/>
        </a:p>
      </dgm:t>
    </dgm:pt>
    <dgm:pt modelId="{900D2A83-9B0F-4863-9782-4A7068A5EC52}" type="pres">
      <dgm:prSet presAssocID="{A2FFBA9A-2013-4FE1-BAEC-0C6D34A720DF}" presName="connTx" presStyleLbl="parChTrans1D2" presStyleIdx="1" presStyleCnt="10"/>
      <dgm:spPr/>
      <dgm:t>
        <a:bodyPr/>
        <a:lstStyle/>
        <a:p>
          <a:endParaRPr lang="ru-RU"/>
        </a:p>
      </dgm:t>
    </dgm:pt>
    <dgm:pt modelId="{FBC8499C-5A22-4C43-AF14-101C1051E1CD}" type="pres">
      <dgm:prSet presAssocID="{DE7258A1-A773-42E0-A641-8A9FBE8828A0}" presName="node" presStyleLbl="node1" presStyleIdx="1" presStyleCnt="10" custScaleX="177963" custScaleY="121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26A44-E35B-40CD-A2E3-9F582CDE1F88}" type="pres">
      <dgm:prSet presAssocID="{FD23237B-993C-4D24-A0F5-A1177F6A69FF}" presName="Name9" presStyleLbl="parChTrans1D2" presStyleIdx="2" presStyleCnt="10"/>
      <dgm:spPr/>
      <dgm:t>
        <a:bodyPr/>
        <a:lstStyle/>
        <a:p>
          <a:endParaRPr lang="ru-RU"/>
        </a:p>
      </dgm:t>
    </dgm:pt>
    <dgm:pt modelId="{05369880-E79B-4365-8BD8-4D6990111C34}" type="pres">
      <dgm:prSet presAssocID="{FD23237B-993C-4D24-A0F5-A1177F6A69FF}" presName="connTx" presStyleLbl="parChTrans1D2" presStyleIdx="2" presStyleCnt="10"/>
      <dgm:spPr/>
      <dgm:t>
        <a:bodyPr/>
        <a:lstStyle/>
        <a:p>
          <a:endParaRPr lang="ru-RU"/>
        </a:p>
      </dgm:t>
    </dgm:pt>
    <dgm:pt modelId="{A6653904-BE40-4B68-9CE3-66D61097ACC8}" type="pres">
      <dgm:prSet presAssocID="{40E80CD0-DE77-46D5-B1D4-815CFA2877A6}" presName="node" presStyleLbl="node1" presStyleIdx="2" presStyleCnt="10" custScaleX="186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B17C6-75CA-479A-9DCC-F5214354EA4E}" type="pres">
      <dgm:prSet presAssocID="{49938DA2-7523-4C0D-9978-C5322373B867}" presName="Name9" presStyleLbl="parChTrans1D2" presStyleIdx="3" presStyleCnt="10"/>
      <dgm:spPr/>
      <dgm:t>
        <a:bodyPr/>
        <a:lstStyle/>
        <a:p>
          <a:endParaRPr lang="ru-RU"/>
        </a:p>
      </dgm:t>
    </dgm:pt>
    <dgm:pt modelId="{0DE332EA-FAF4-4D41-9F86-3E4D8D952445}" type="pres">
      <dgm:prSet presAssocID="{49938DA2-7523-4C0D-9978-C5322373B867}" presName="connTx" presStyleLbl="parChTrans1D2" presStyleIdx="3" presStyleCnt="10"/>
      <dgm:spPr/>
      <dgm:t>
        <a:bodyPr/>
        <a:lstStyle/>
        <a:p>
          <a:endParaRPr lang="ru-RU"/>
        </a:p>
      </dgm:t>
    </dgm:pt>
    <dgm:pt modelId="{9132F6EF-DBAB-4413-9679-23554EF09F9C}" type="pres">
      <dgm:prSet presAssocID="{E3CAF734-622F-4238-A800-DE1C9EFAC0D6}" presName="node" presStyleLbl="node1" presStyleIdx="3" presStyleCnt="10" custScaleX="187267" custRadScaleRad="100119" custRadScaleInc="-26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941B4-4C69-477D-951F-3DC618638927}" type="pres">
      <dgm:prSet presAssocID="{B1A3C8F3-7C44-4D1F-8F7D-B743BEF03464}" presName="Name9" presStyleLbl="parChTrans1D2" presStyleIdx="4" presStyleCnt="10"/>
      <dgm:spPr/>
      <dgm:t>
        <a:bodyPr/>
        <a:lstStyle/>
        <a:p>
          <a:endParaRPr lang="ru-RU"/>
        </a:p>
      </dgm:t>
    </dgm:pt>
    <dgm:pt modelId="{1CA3BD18-D0C8-4CF9-9F97-78FCC4F3A9E3}" type="pres">
      <dgm:prSet presAssocID="{B1A3C8F3-7C44-4D1F-8F7D-B743BEF03464}" presName="connTx" presStyleLbl="parChTrans1D2" presStyleIdx="4" presStyleCnt="10"/>
      <dgm:spPr/>
      <dgm:t>
        <a:bodyPr/>
        <a:lstStyle/>
        <a:p>
          <a:endParaRPr lang="ru-RU"/>
        </a:p>
      </dgm:t>
    </dgm:pt>
    <dgm:pt modelId="{02E5491B-AFF8-4AB9-8E11-08D9BD25068B}" type="pres">
      <dgm:prSet presAssocID="{AE4335AD-826E-413E-9140-2105EF5D1B0D}" presName="node" presStyleLbl="node1" presStyleIdx="4" presStyleCnt="10" custScaleX="138428" custScaleY="122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D0157-A2D4-4F60-A446-7E7695FAE13F}" type="pres">
      <dgm:prSet presAssocID="{CD49E135-87DC-4063-8820-755AFACE41EB}" presName="Name9" presStyleLbl="parChTrans1D2" presStyleIdx="5" presStyleCnt="10"/>
      <dgm:spPr/>
      <dgm:t>
        <a:bodyPr/>
        <a:lstStyle/>
        <a:p>
          <a:endParaRPr lang="ru-RU"/>
        </a:p>
      </dgm:t>
    </dgm:pt>
    <dgm:pt modelId="{E1F428AE-9EF1-43BC-A102-732FCBFC127D}" type="pres">
      <dgm:prSet presAssocID="{CD49E135-87DC-4063-8820-755AFACE41EB}" presName="connTx" presStyleLbl="parChTrans1D2" presStyleIdx="5" presStyleCnt="10"/>
      <dgm:spPr/>
      <dgm:t>
        <a:bodyPr/>
        <a:lstStyle/>
        <a:p>
          <a:endParaRPr lang="ru-RU"/>
        </a:p>
      </dgm:t>
    </dgm:pt>
    <dgm:pt modelId="{E1C2DC0D-EC70-4E5C-9C7E-7E169BAFE0AF}" type="pres">
      <dgm:prSet presAssocID="{B68B96C7-BB23-4C15-823F-275AC7B34304}" presName="node" presStyleLbl="node1" presStyleIdx="5" presStyleCnt="10" custScaleX="138028" custScaleY="127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CB652-229E-4F62-9676-50DEA4668FA9}" type="pres">
      <dgm:prSet presAssocID="{0CC5886F-3963-4411-AF33-91A2B54E1199}" presName="Name9" presStyleLbl="parChTrans1D2" presStyleIdx="6" presStyleCnt="10"/>
      <dgm:spPr/>
      <dgm:t>
        <a:bodyPr/>
        <a:lstStyle/>
        <a:p>
          <a:endParaRPr lang="ru-RU"/>
        </a:p>
      </dgm:t>
    </dgm:pt>
    <dgm:pt modelId="{0B3D7563-C37F-4229-9017-5CBB339A60CD}" type="pres">
      <dgm:prSet presAssocID="{0CC5886F-3963-4411-AF33-91A2B54E1199}" presName="connTx" presStyleLbl="parChTrans1D2" presStyleIdx="6" presStyleCnt="10"/>
      <dgm:spPr/>
      <dgm:t>
        <a:bodyPr/>
        <a:lstStyle/>
        <a:p>
          <a:endParaRPr lang="ru-RU"/>
        </a:p>
      </dgm:t>
    </dgm:pt>
    <dgm:pt modelId="{7C1CE6CC-D5EF-41A2-BE1B-C78B0EBB3AB3}" type="pres">
      <dgm:prSet presAssocID="{72CC2090-ACEA-4DB9-BE24-A7B77095A3F3}" presName="node" presStyleLbl="node1" presStyleIdx="6" presStyleCnt="10" custScaleX="172402" custScaleY="95250" custRadScaleRad="117411" custRadScaleInc="36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30D60-8E16-45B0-BAD0-017E7C0D486D}" type="pres">
      <dgm:prSet presAssocID="{286DB333-EC8F-4D4C-9EAE-317FBFE49D33}" presName="Name9" presStyleLbl="parChTrans1D2" presStyleIdx="7" presStyleCnt="10"/>
      <dgm:spPr/>
      <dgm:t>
        <a:bodyPr/>
        <a:lstStyle/>
        <a:p>
          <a:endParaRPr lang="ru-RU"/>
        </a:p>
      </dgm:t>
    </dgm:pt>
    <dgm:pt modelId="{21A38A81-DD29-425A-AA0C-70B030E0CAFD}" type="pres">
      <dgm:prSet presAssocID="{286DB333-EC8F-4D4C-9EAE-317FBFE49D33}" presName="connTx" presStyleLbl="parChTrans1D2" presStyleIdx="7" presStyleCnt="10"/>
      <dgm:spPr/>
      <dgm:t>
        <a:bodyPr/>
        <a:lstStyle/>
        <a:p>
          <a:endParaRPr lang="ru-RU"/>
        </a:p>
      </dgm:t>
    </dgm:pt>
    <dgm:pt modelId="{96D919A9-9251-41F7-97D9-FA93448F51B4}" type="pres">
      <dgm:prSet presAssocID="{C1BF901E-BCD3-4735-A6E3-7A926726103F}" presName="node" presStyleLbl="node1" presStyleIdx="7" presStyleCnt="10" custScaleX="214547" custScaleY="112400" custRadScaleRad="111320" custRadScaleInc="84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46486-E130-41BA-B205-C315E4C83D20}" type="pres">
      <dgm:prSet presAssocID="{B2BA8030-3A15-4739-A1D8-7832CC02C4EA}" presName="Name9" presStyleLbl="parChTrans1D2" presStyleIdx="8" presStyleCnt="10"/>
      <dgm:spPr/>
      <dgm:t>
        <a:bodyPr/>
        <a:lstStyle/>
        <a:p>
          <a:endParaRPr lang="ru-RU"/>
        </a:p>
      </dgm:t>
    </dgm:pt>
    <dgm:pt modelId="{BC7D50AC-64FC-4D9C-BB94-67295F703EE8}" type="pres">
      <dgm:prSet presAssocID="{B2BA8030-3A15-4739-A1D8-7832CC02C4EA}" presName="connTx" presStyleLbl="parChTrans1D2" presStyleIdx="8" presStyleCnt="10"/>
      <dgm:spPr/>
      <dgm:t>
        <a:bodyPr/>
        <a:lstStyle/>
        <a:p>
          <a:endParaRPr lang="ru-RU"/>
        </a:p>
      </dgm:t>
    </dgm:pt>
    <dgm:pt modelId="{DBC77A5F-79BD-420C-A4D3-585032972469}" type="pres">
      <dgm:prSet presAssocID="{9B5CD641-1ED6-44E8-90F1-6DC0C7C80F99}" presName="node" presStyleLbl="node1" presStyleIdx="8" presStyleCnt="10" custScaleX="157309" custScaleY="74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AFEFEA-84BA-45DC-AB50-8C47ECDBCBD8}" type="pres">
      <dgm:prSet presAssocID="{4E4C47D2-B859-470F-ABD4-B304AE14A483}" presName="Name9" presStyleLbl="parChTrans1D2" presStyleIdx="9" presStyleCnt="10"/>
      <dgm:spPr/>
      <dgm:t>
        <a:bodyPr/>
        <a:lstStyle/>
        <a:p>
          <a:endParaRPr lang="ru-RU"/>
        </a:p>
      </dgm:t>
    </dgm:pt>
    <dgm:pt modelId="{A8EA2D3D-967F-4FBE-9EFD-AC03802411E6}" type="pres">
      <dgm:prSet presAssocID="{4E4C47D2-B859-470F-ABD4-B304AE14A483}" presName="connTx" presStyleLbl="parChTrans1D2" presStyleIdx="9" presStyleCnt="10"/>
      <dgm:spPr/>
      <dgm:t>
        <a:bodyPr/>
        <a:lstStyle/>
        <a:p>
          <a:endParaRPr lang="ru-RU"/>
        </a:p>
      </dgm:t>
    </dgm:pt>
    <dgm:pt modelId="{8F5021A2-CC18-4A16-9188-AFE46765007D}" type="pres">
      <dgm:prSet presAssocID="{3F13E245-0CA3-4F22-A1F0-3922432A3BA4}" presName="node" presStyleLbl="node1" presStyleIdx="9" presStyleCnt="10" custAng="20512666" custScaleX="139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92BB74-B3E0-4251-AC51-7192DCA325AE}" type="presOf" srcId="{A2FFBA9A-2013-4FE1-BAEC-0C6D34A720DF}" destId="{900D2A83-9B0F-4863-9782-4A7068A5EC52}" srcOrd="1" destOrd="0" presId="urn:microsoft.com/office/officeart/2005/8/layout/radial1"/>
    <dgm:cxn modelId="{A7066F78-633B-4A7D-9D64-6D2D5B2F81FE}" srcId="{2AFA4C8A-9579-44EC-A07D-FA720ADF5556}" destId="{C1BF901E-BCD3-4735-A6E3-7A926726103F}" srcOrd="7" destOrd="0" parTransId="{286DB333-EC8F-4D4C-9EAE-317FBFE49D33}" sibTransId="{EBD479A4-8F35-4265-83F4-5BB9A43331EA}"/>
    <dgm:cxn modelId="{E001A48D-D7E9-4AD6-9BEF-8E15A20D5791}" srcId="{2AFA4C8A-9579-44EC-A07D-FA720ADF5556}" destId="{3F13E245-0CA3-4F22-A1F0-3922432A3BA4}" srcOrd="9" destOrd="0" parTransId="{4E4C47D2-B859-470F-ABD4-B304AE14A483}" sibTransId="{660D6356-2D1F-4A9E-952F-5171C615FCA7}"/>
    <dgm:cxn modelId="{F787D6C6-8CCB-455F-ACCE-8D5FB56D6E7B}" type="presOf" srcId="{A2FFBA9A-2013-4FE1-BAEC-0C6D34A720DF}" destId="{0C6523F4-3251-455C-8181-4E389AF2DC54}" srcOrd="0" destOrd="0" presId="urn:microsoft.com/office/officeart/2005/8/layout/radial1"/>
    <dgm:cxn modelId="{2D24D0CA-3AE3-43B8-A9BA-2CFD6569481C}" type="presOf" srcId="{FD23237B-993C-4D24-A0F5-A1177F6A69FF}" destId="{73226A44-E35B-40CD-A2E3-9F582CDE1F88}" srcOrd="0" destOrd="0" presId="urn:microsoft.com/office/officeart/2005/8/layout/radial1"/>
    <dgm:cxn modelId="{54450E1A-7ED3-492A-BF96-A170378BF8F3}" type="presOf" srcId="{DE7258A1-A773-42E0-A641-8A9FBE8828A0}" destId="{FBC8499C-5A22-4C43-AF14-101C1051E1CD}" srcOrd="0" destOrd="0" presId="urn:microsoft.com/office/officeart/2005/8/layout/radial1"/>
    <dgm:cxn modelId="{4883AD36-C072-4156-A544-4DDBEB76D5A4}" srcId="{5B735C49-E6BF-486D-B668-3D73B1489100}" destId="{171095B2-312A-4AB6-91F9-DCE1FD791F54}" srcOrd="2" destOrd="0" parTransId="{A1609482-7787-4610-8BA0-E5B0F0BAC5F5}" sibTransId="{DA3D243D-5FBD-4A74-A9AF-E26E11D7FBFB}"/>
    <dgm:cxn modelId="{442EE0A8-4E0A-4599-9CDA-0530A25303FE}" type="presOf" srcId="{AE4335AD-826E-413E-9140-2105EF5D1B0D}" destId="{02E5491B-AFF8-4AB9-8E11-08D9BD25068B}" srcOrd="0" destOrd="0" presId="urn:microsoft.com/office/officeart/2005/8/layout/radial1"/>
    <dgm:cxn modelId="{343CB710-FE70-456E-A887-DD21195A5609}" type="presOf" srcId="{B68B96C7-BB23-4C15-823F-275AC7B34304}" destId="{E1C2DC0D-EC70-4E5C-9C7E-7E169BAFE0AF}" srcOrd="0" destOrd="0" presId="urn:microsoft.com/office/officeart/2005/8/layout/radial1"/>
    <dgm:cxn modelId="{5081BE5E-1EDD-49A6-87CF-FA5F018569E0}" type="presOf" srcId="{40E80CD0-DE77-46D5-B1D4-815CFA2877A6}" destId="{A6653904-BE40-4B68-9CE3-66D61097ACC8}" srcOrd="0" destOrd="0" presId="urn:microsoft.com/office/officeart/2005/8/layout/radial1"/>
    <dgm:cxn modelId="{95D199D9-A1EF-43EE-A8D6-47AA9CD18B48}" type="presOf" srcId="{B2BA8030-3A15-4739-A1D8-7832CC02C4EA}" destId="{AA946486-E130-41BA-B205-C315E4C83D20}" srcOrd="0" destOrd="0" presId="urn:microsoft.com/office/officeart/2005/8/layout/radial1"/>
    <dgm:cxn modelId="{CE84436E-80BB-43C8-BC6B-6E7351FCE2D1}" srcId="{2AFA4C8A-9579-44EC-A07D-FA720ADF5556}" destId="{E3CAF734-622F-4238-A800-DE1C9EFAC0D6}" srcOrd="3" destOrd="0" parTransId="{49938DA2-7523-4C0D-9978-C5322373B867}" sibTransId="{FA9BFDB3-F9AC-44FD-8208-00CE7FA22A4D}"/>
    <dgm:cxn modelId="{04FB75DC-F727-4E23-8BAE-9B0F48F5F864}" type="presOf" srcId="{E3CAF734-622F-4238-A800-DE1C9EFAC0D6}" destId="{9132F6EF-DBAB-4413-9679-23554EF09F9C}" srcOrd="0" destOrd="0" presId="urn:microsoft.com/office/officeart/2005/8/layout/radial1"/>
    <dgm:cxn modelId="{AC53D472-6514-43E6-B797-543E05EDB353}" type="presOf" srcId="{72CC2090-ACEA-4DB9-BE24-A7B77095A3F3}" destId="{7C1CE6CC-D5EF-41A2-BE1B-C78B0EBB3AB3}" srcOrd="0" destOrd="0" presId="urn:microsoft.com/office/officeart/2005/8/layout/radial1"/>
    <dgm:cxn modelId="{7F097124-83C3-455A-BE20-71031BFB3B34}" type="presOf" srcId="{6219B623-0D5F-4A4D-AB80-A0D4AD0D921F}" destId="{F31611D8-0608-48A1-B3EB-148ACE51C1F7}" srcOrd="0" destOrd="0" presId="urn:microsoft.com/office/officeart/2005/8/layout/radial1"/>
    <dgm:cxn modelId="{3912360C-87F8-4527-A048-96F69688DB94}" type="presOf" srcId="{FD23237B-993C-4D24-A0F5-A1177F6A69FF}" destId="{05369880-E79B-4365-8BD8-4D6990111C34}" srcOrd="1" destOrd="0" presId="urn:microsoft.com/office/officeart/2005/8/layout/radial1"/>
    <dgm:cxn modelId="{80E21384-CDC5-4CAA-8891-45B2DF27ED3B}" type="presOf" srcId="{286DB333-EC8F-4D4C-9EAE-317FBFE49D33}" destId="{21A38A81-DD29-425A-AA0C-70B030E0CAFD}" srcOrd="1" destOrd="0" presId="urn:microsoft.com/office/officeart/2005/8/layout/radial1"/>
    <dgm:cxn modelId="{09209809-6B4F-491F-940A-EA07C0209791}" type="presOf" srcId="{CD49E135-87DC-4063-8820-755AFACE41EB}" destId="{E1F428AE-9EF1-43BC-A102-732FCBFC127D}" srcOrd="1" destOrd="0" presId="urn:microsoft.com/office/officeart/2005/8/layout/radial1"/>
    <dgm:cxn modelId="{2A3A72BA-7ACB-412D-A26C-E7584CB02EFE}" srcId="{5B735C49-E6BF-486D-B668-3D73B1489100}" destId="{852FF48A-7ABB-4615-B45F-41126AD8E2EE}" srcOrd="1" destOrd="0" parTransId="{4731D4D9-CA9F-430E-8CA0-B5C8E04B9CCF}" sibTransId="{03B34266-08C1-42C8-9F64-41E68F9CF68A}"/>
    <dgm:cxn modelId="{7ADED203-7337-46DF-BD80-208B1271F4C5}" srcId="{5B735C49-E6BF-486D-B668-3D73B1489100}" destId="{ACB4B0E2-53F8-4A50-BCD2-8608CD010CF9}" srcOrd="3" destOrd="0" parTransId="{4A60AE22-B41A-4D8A-81DA-A61450AE57BF}" sibTransId="{CDF74949-6E02-4492-8E56-92372874E610}"/>
    <dgm:cxn modelId="{2FC79BA6-368F-478D-876D-0EE58CE158A9}" type="presOf" srcId="{4E4C47D2-B859-470F-ABD4-B304AE14A483}" destId="{A8EA2D3D-967F-4FBE-9EFD-AC03802411E6}" srcOrd="1" destOrd="0" presId="urn:microsoft.com/office/officeart/2005/8/layout/radial1"/>
    <dgm:cxn modelId="{726C3E60-3A47-4761-876B-4AE2E0DD7C10}" type="presOf" srcId="{5B735C49-E6BF-486D-B668-3D73B1489100}" destId="{6470AC25-C6B3-4AC0-B942-738EA23AFF00}" srcOrd="0" destOrd="0" presId="urn:microsoft.com/office/officeart/2005/8/layout/radial1"/>
    <dgm:cxn modelId="{C157969F-CB4B-412E-B3EF-6145F70F2B5E}" type="presOf" srcId="{0CC5886F-3963-4411-AF33-91A2B54E1199}" destId="{D41CB652-229E-4F62-9676-50DEA4668FA9}" srcOrd="0" destOrd="0" presId="urn:microsoft.com/office/officeart/2005/8/layout/radial1"/>
    <dgm:cxn modelId="{9FD87525-D34E-40AE-864C-187C69C9A7B1}" type="presOf" srcId="{49938DA2-7523-4C0D-9978-C5322373B867}" destId="{0DE332EA-FAF4-4D41-9F86-3E4D8D952445}" srcOrd="1" destOrd="0" presId="urn:microsoft.com/office/officeart/2005/8/layout/radial1"/>
    <dgm:cxn modelId="{5E6A7D86-8EB9-4851-B68C-5B5C8AE630F6}" type="presOf" srcId="{B2BA8030-3A15-4739-A1D8-7832CC02C4EA}" destId="{BC7D50AC-64FC-4D9C-BB94-67295F703EE8}" srcOrd="1" destOrd="0" presId="urn:microsoft.com/office/officeart/2005/8/layout/radial1"/>
    <dgm:cxn modelId="{8205A19A-143F-453D-AADD-191DB6DC5608}" type="presOf" srcId="{4E4C47D2-B859-470F-ABD4-B304AE14A483}" destId="{A9AFEFEA-84BA-45DC-AB50-8C47ECDBCBD8}" srcOrd="0" destOrd="0" presId="urn:microsoft.com/office/officeart/2005/8/layout/radial1"/>
    <dgm:cxn modelId="{6A10146B-CEF6-45EE-AD1D-DDCEB821BA7F}" type="presOf" srcId="{49938DA2-7523-4C0D-9978-C5322373B867}" destId="{10CB17C6-75CA-479A-9DCC-F5214354EA4E}" srcOrd="0" destOrd="0" presId="urn:microsoft.com/office/officeart/2005/8/layout/radial1"/>
    <dgm:cxn modelId="{E43CC56D-AFC6-4624-8824-70E9FB2F822E}" srcId="{2AFA4C8A-9579-44EC-A07D-FA720ADF5556}" destId="{72CC2090-ACEA-4DB9-BE24-A7B77095A3F3}" srcOrd="6" destOrd="0" parTransId="{0CC5886F-3963-4411-AF33-91A2B54E1199}" sibTransId="{FA92AE80-303B-463D-B10A-EA2FD72538E0}"/>
    <dgm:cxn modelId="{6E894484-E1DC-4DC2-AD58-1E080E5AEA2E}" srcId="{2AFA4C8A-9579-44EC-A07D-FA720ADF5556}" destId="{DE7258A1-A773-42E0-A641-8A9FBE8828A0}" srcOrd="1" destOrd="0" parTransId="{A2FFBA9A-2013-4FE1-BAEC-0C6D34A720DF}" sibTransId="{A2AA495B-93FA-4FF2-A7C8-45D2ECD9E908}"/>
    <dgm:cxn modelId="{405159BC-C93E-4A64-BCC8-CE6202F2D593}" type="presOf" srcId="{286DB333-EC8F-4D4C-9EAE-317FBFE49D33}" destId="{02D30D60-8E16-45B0-BAD0-017E7C0D486D}" srcOrd="0" destOrd="0" presId="urn:microsoft.com/office/officeart/2005/8/layout/radial1"/>
    <dgm:cxn modelId="{A7DAFD0D-D423-4320-BD7E-07D876550526}" srcId="{5B735C49-E6BF-486D-B668-3D73B1489100}" destId="{2AFA4C8A-9579-44EC-A07D-FA720ADF5556}" srcOrd="0" destOrd="0" parTransId="{829F4830-FE16-4F73-804F-7DFB3D3FC320}" sibTransId="{3299C676-3E01-4C60-97A9-1AA2ADAEF62D}"/>
    <dgm:cxn modelId="{36592B59-AD26-4D3C-8A31-08B456CBD7DE}" type="presOf" srcId="{C6D79EC0-B586-40DE-95DA-A05A12F7BC83}" destId="{F33A58EB-BE03-46A2-B4E7-03C88F95BFD2}" srcOrd="0" destOrd="0" presId="urn:microsoft.com/office/officeart/2005/8/layout/radial1"/>
    <dgm:cxn modelId="{868FD7B4-6404-4B8A-AFAF-CD6A7FE2E964}" srcId="{2AFA4C8A-9579-44EC-A07D-FA720ADF5556}" destId="{40E80CD0-DE77-46D5-B1D4-815CFA2877A6}" srcOrd="2" destOrd="0" parTransId="{FD23237B-993C-4D24-A0F5-A1177F6A69FF}" sibTransId="{D4849320-E53F-4B16-AA04-706D1730EBA2}"/>
    <dgm:cxn modelId="{35A2EF6A-ED67-4397-9EF8-9F24ABA05DB6}" type="presOf" srcId="{6219B623-0D5F-4A4D-AB80-A0D4AD0D921F}" destId="{1EE4CCF6-E164-4F2E-B8C8-2A7729C12F02}" srcOrd="1" destOrd="0" presId="urn:microsoft.com/office/officeart/2005/8/layout/radial1"/>
    <dgm:cxn modelId="{ACEE6CD4-0F9C-4B33-834F-173CE339100E}" type="presOf" srcId="{B1A3C8F3-7C44-4D1F-8F7D-B743BEF03464}" destId="{1CA3BD18-D0C8-4CF9-9F97-78FCC4F3A9E3}" srcOrd="1" destOrd="0" presId="urn:microsoft.com/office/officeart/2005/8/layout/radial1"/>
    <dgm:cxn modelId="{C7CF94C6-3A74-4CA6-A93C-7A0EDA348C2C}" type="presOf" srcId="{9B5CD641-1ED6-44E8-90F1-6DC0C7C80F99}" destId="{DBC77A5F-79BD-420C-A4D3-585032972469}" srcOrd="0" destOrd="0" presId="urn:microsoft.com/office/officeart/2005/8/layout/radial1"/>
    <dgm:cxn modelId="{97669C97-D64D-4CF8-BE45-5A787496DE86}" type="presOf" srcId="{0CC5886F-3963-4411-AF33-91A2B54E1199}" destId="{0B3D7563-C37F-4229-9017-5CBB339A60CD}" srcOrd="1" destOrd="0" presId="urn:microsoft.com/office/officeart/2005/8/layout/radial1"/>
    <dgm:cxn modelId="{9E6D835D-73B7-4A76-9290-AF1B3193DC98}" srcId="{2AFA4C8A-9579-44EC-A07D-FA720ADF5556}" destId="{B68B96C7-BB23-4C15-823F-275AC7B34304}" srcOrd="5" destOrd="0" parTransId="{CD49E135-87DC-4063-8820-755AFACE41EB}" sibTransId="{DFC6FC13-E01A-4D86-A301-3DD21DE59266}"/>
    <dgm:cxn modelId="{612115F9-E593-4B72-A558-B6EFB3F87E19}" srcId="{2AFA4C8A-9579-44EC-A07D-FA720ADF5556}" destId="{9B5CD641-1ED6-44E8-90F1-6DC0C7C80F99}" srcOrd="8" destOrd="0" parTransId="{B2BA8030-3A15-4739-A1D8-7832CC02C4EA}" sibTransId="{D3FCAA8A-B210-46C0-A65C-67196D177603}"/>
    <dgm:cxn modelId="{86EC95B8-BD16-4C22-886B-16FA96F40207}" srcId="{2AFA4C8A-9579-44EC-A07D-FA720ADF5556}" destId="{C6D79EC0-B586-40DE-95DA-A05A12F7BC83}" srcOrd="0" destOrd="0" parTransId="{6219B623-0D5F-4A4D-AB80-A0D4AD0D921F}" sibTransId="{5E1968A1-A305-4DBC-9047-740864D960D1}"/>
    <dgm:cxn modelId="{E0A92030-DB78-4E7E-859B-495222B8E29F}" type="presOf" srcId="{CD49E135-87DC-4063-8820-755AFACE41EB}" destId="{4D6D0157-A2D4-4F60-A446-7E7695FAE13F}" srcOrd="0" destOrd="0" presId="urn:microsoft.com/office/officeart/2005/8/layout/radial1"/>
    <dgm:cxn modelId="{CAFE2331-094C-422B-9592-300C30574706}" type="presOf" srcId="{C1BF901E-BCD3-4735-A6E3-7A926726103F}" destId="{96D919A9-9251-41F7-97D9-FA93448F51B4}" srcOrd="0" destOrd="0" presId="urn:microsoft.com/office/officeart/2005/8/layout/radial1"/>
    <dgm:cxn modelId="{DB086ED8-FE5F-4A17-ABFD-4F997CF2118C}" srcId="{2AFA4C8A-9579-44EC-A07D-FA720ADF5556}" destId="{AE4335AD-826E-413E-9140-2105EF5D1B0D}" srcOrd="4" destOrd="0" parTransId="{B1A3C8F3-7C44-4D1F-8F7D-B743BEF03464}" sibTransId="{C1F1A2F1-5A20-4F62-A653-C4FCB311D804}"/>
    <dgm:cxn modelId="{46C660C4-0E84-45B2-BA2F-4B53C5833860}" type="presOf" srcId="{3F13E245-0CA3-4F22-A1F0-3922432A3BA4}" destId="{8F5021A2-CC18-4A16-9188-AFE46765007D}" srcOrd="0" destOrd="0" presId="urn:microsoft.com/office/officeart/2005/8/layout/radial1"/>
    <dgm:cxn modelId="{F1F40439-CA8F-4747-ABBE-D741D6A00E5B}" type="presOf" srcId="{2AFA4C8A-9579-44EC-A07D-FA720ADF5556}" destId="{2BF59876-3B14-4B22-8195-9AC60D6F4EFB}" srcOrd="0" destOrd="0" presId="urn:microsoft.com/office/officeart/2005/8/layout/radial1"/>
    <dgm:cxn modelId="{255C70FB-F873-4A6D-948A-CEEEB1583475}" type="presOf" srcId="{B1A3C8F3-7C44-4D1F-8F7D-B743BEF03464}" destId="{583941B4-4C69-477D-951F-3DC618638927}" srcOrd="0" destOrd="0" presId="urn:microsoft.com/office/officeart/2005/8/layout/radial1"/>
    <dgm:cxn modelId="{6D455702-7BFB-41FB-805C-A55AA26026FC}" type="presParOf" srcId="{6470AC25-C6B3-4AC0-B942-738EA23AFF00}" destId="{2BF59876-3B14-4B22-8195-9AC60D6F4EFB}" srcOrd="0" destOrd="0" presId="urn:microsoft.com/office/officeart/2005/8/layout/radial1"/>
    <dgm:cxn modelId="{72422188-BDCB-4CDB-A5CE-08C7E47A3670}" type="presParOf" srcId="{6470AC25-C6B3-4AC0-B942-738EA23AFF00}" destId="{F31611D8-0608-48A1-B3EB-148ACE51C1F7}" srcOrd="1" destOrd="0" presId="urn:microsoft.com/office/officeart/2005/8/layout/radial1"/>
    <dgm:cxn modelId="{7D1B7B38-BF5C-4E2B-B39D-3EB0B4527F05}" type="presParOf" srcId="{F31611D8-0608-48A1-B3EB-148ACE51C1F7}" destId="{1EE4CCF6-E164-4F2E-B8C8-2A7729C12F02}" srcOrd="0" destOrd="0" presId="urn:microsoft.com/office/officeart/2005/8/layout/radial1"/>
    <dgm:cxn modelId="{456528ED-CC16-4B2A-8054-BD9B4940BEBF}" type="presParOf" srcId="{6470AC25-C6B3-4AC0-B942-738EA23AFF00}" destId="{F33A58EB-BE03-46A2-B4E7-03C88F95BFD2}" srcOrd="2" destOrd="0" presId="urn:microsoft.com/office/officeart/2005/8/layout/radial1"/>
    <dgm:cxn modelId="{2C9659FE-23AE-4E15-904A-9F0A5038899D}" type="presParOf" srcId="{6470AC25-C6B3-4AC0-B942-738EA23AFF00}" destId="{0C6523F4-3251-455C-8181-4E389AF2DC54}" srcOrd="3" destOrd="0" presId="urn:microsoft.com/office/officeart/2005/8/layout/radial1"/>
    <dgm:cxn modelId="{BDC88D83-C7E3-48A0-8541-6F9C12982DED}" type="presParOf" srcId="{0C6523F4-3251-455C-8181-4E389AF2DC54}" destId="{900D2A83-9B0F-4863-9782-4A7068A5EC52}" srcOrd="0" destOrd="0" presId="urn:microsoft.com/office/officeart/2005/8/layout/radial1"/>
    <dgm:cxn modelId="{3963EB51-A4C9-49A5-8CC9-736E03336215}" type="presParOf" srcId="{6470AC25-C6B3-4AC0-B942-738EA23AFF00}" destId="{FBC8499C-5A22-4C43-AF14-101C1051E1CD}" srcOrd="4" destOrd="0" presId="urn:microsoft.com/office/officeart/2005/8/layout/radial1"/>
    <dgm:cxn modelId="{C8BA34D8-D553-4EFE-B05C-08D3C5EFC37F}" type="presParOf" srcId="{6470AC25-C6B3-4AC0-B942-738EA23AFF00}" destId="{73226A44-E35B-40CD-A2E3-9F582CDE1F88}" srcOrd="5" destOrd="0" presId="urn:microsoft.com/office/officeart/2005/8/layout/radial1"/>
    <dgm:cxn modelId="{58AC5FAF-AB65-400F-A704-9DF6DFA54941}" type="presParOf" srcId="{73226A44-E35B-40CD-A2E3-9F582CDE1F88}" destId="{05369880-E79B-4365-8BD8-4D6990111C34}" srcOrd="0" destOrd="0" presId="urn:microsoft.com/office/officeart/2005/8/layout/radial1"/>
    <dgm:cxn modelId="{5B6969D6-27AE-4E09-AF40-6B5C2C118039}" type="presParOf" srcId="{6470AC25-C6B3-4AC0-B942-738EA23AFF00}" destId="{A6653904-BE40-4B68-9CE3-66D61097ACC8}" srcOrd="6" destOrd="0" presId="urn:microsoft.com/office/officeart/2005/8/layout/radial1"/>
    <dgm:cxn modelId="{BC70C988-2C08-4AB5-9F38-A2362D7457D0}" type="presParOf" srcId="{6470AC25-C6B3-4AC0-B942-738EA23AFF00}" destId="{10CB17C6-75CA-479A-9DCC-F5214354EA4E}" srcOrd="7" destOrd="0" presId="urn:microsoft.com/office/officeart/2005/8/layout/radial1"/>
    <dgm:cxn modelId="{6D324A90-4397-4EFC-88B8-C071CE74A5C8}" type="presParOf" srcId="{10CB17C6-75CA-479A-9DCC-F5214354EA4E}" destId="{0DE332EA-FAF4-4D41-9F86-3E4D8D952445}" srcOrd="0" destOrd="0" presId="urn:microsoft.com/office/officeart/2005/8/layout/radial1"/>
    <dgm:cxn modelId="{73F4614E-701F-4ABD-AAB0-77CC0AB2F754}" type="presParOf" srcId="{6470AC25-C6B3-4AC0-B942-738EA23AFF00}" destId="{9132F6EF-DBAB-4413-9679-23554EF09F9C}" srcOrd="8" destOrd="0" presId="urn:microsoft.com/office/officeart/2005/8/layout/radial1"/>
    <dgm:cxn modelId="{0352FDC9-4E43-4FBD-87D0-AB62830CC99C}" type="presParOf" srcId="{6470AC25-C6B3-4AC0-B942-738EA23AFF00}" destId="{583941B4-4C69-477D-951F-3DC618638927}" srcOrd="9" destOrd="0" presId="urn:microsoft.com/office/officeart/2005/8/layout/radial1"/>
    <dgm:cxn modelId="{F161402C-0124-4503-B84E-98C84E4F19F2}" type="presParOf" srcId="{583941B4-4C69-477D-951F-3DC618638927}" destId="{1CA3BD18-D0C8-4CF9-9F97-78FCC4F3A9E3}" srcOrd="0" destOrd="0" presId="urn:microsoft.com/office/officeart/2005/8/layout/radial1"/>
    <dgm:cxn modelId="{7B56978B-2BDA-4206-9448-ACE3FFAFD8DC}" type="presParOf" srcId="{6470AC25-C6B3-4AC0-B942-738EA23AFF00}" destId="{02E5491B-AFF8-4AB9-8E11-08D9BD25068B}" srcOrd="10" destOrd="0" presId="urn:microsoft.com/office/officeart/2005/8/layout/radial1"/>
    <dgm:cxn modelId="{236353F1-82DF-4A49-884D-DA775E75779A}" type="presParOf" srcId="{6470AC25-C6B3-4AC0-B942-738EA23AFF00}" destId="{4D6D0157-A2D4-4F60-A446-7E7695FAE13F}" srcOrd="11" destOrd="0" presId="urn:microsoft.com/office/officeart/2005/8/layout/radial1"/>
    <dgm:cxn modelId="{152914EC-C25C-4AC4-AF87-D7B009155EFB}" type="presParOf" srcId="{4D6D0157-A2D4-4F60-A446-7E7695FAE13F}" destId="{E1F428AE-9EF1-43BC-A102-732FCBFC127D}" srcOrd="0" destOrd="0" presId="urn:microsoft.com/office/officeart/2005/8/layout/radial1"/>
    <dgm:cxn modelId="{4685136E-7515-4142-B36E-FA072D369AAE}" type="presParOf" srcId="{6470AC25-C6B3-4AC0-B942-738EA23AFF00}" destId="{E1C2DC0D-EC70-4E5C-9C7E-7E169BAFE0AF}" srcOrd="12" destOrd="0" presId="urn:microsoft.com/office/officeart/2005/8/layout/radial1"/>
    <dgm:cxn modelId="{D8F5C52D-2E51-47F5-B09D-0E243A72B6DE}" type="presParOf" srcId="{6470AC25-C6B3-4AC0-B942-738EA23AFF00}" destId="{D41CB652-229E-4F62-9676-50DEA4668FA9}" srcOrd="13" destOrd="0" presId="urn:microsoft.com/office/officeart/2005/8/layout/radial1"/>
    <dgm:cxn modelId="{9723F6A2-A5CF-4604-8A88-3AF10F455DCC}" type="presParOf" srcId="{D41CB652-229E-4F62-9676-50DEA4668FA9}" destId="{0B3D7563-C37F-4229-9017-5CBB339A60CD}" srcOrd="0" destOrd="0" presId="urn:microsoft.com/office/officeart/2005/8/layout/radial1"/>
    <dgm:cxn modelId="{F0965CC2-2559-4AAF-9964-CF2A5289125A}" type="presParOf" srcId="{6470AC25-C6B3-4AC0-B942-738EA23AFF00}" destId="{7C1CE6CC-D5EF-41A2-BE1B-C78B0EBB3AB3}" srcOrd="14" destOrd="0" presId="urn:microsoft.com/office/officeart/2005/8/layout/radial1"/>
    <dgm:cxn modelId="{DD983702-FB5C-4A4D-A38A-D561C3319779}" type="presParOf" srcId="{6470AC25-C6B3-4AC0-B942-738EA23AFF00}" destId="{02D30D60-8E16-45B0-BAD0-017E7C0D486D}" srcOrd="15" destOrd="0" presId="urn:microsoft.com/office/officeart/2005/8/layout/radial1"/>
    <dgm:cxn modelId="{6D9A910F-90D1-4980-B226-3A5DDD4956EB}" type="presParOf" srcId="{02D30D60-8E16-45B0-BAD0-017E7C0D486D}" destId="{21A38A81-DD29-425A-AA0C-70B030E0CAFD}" srcOrd="0" destOrd="0" presId="urn:microsoft.com/office/officeart/2005/8/layout/radial1"/>
    <dgm:cxn modelId="{B4D4EF0D-9D8E-4AA3-AC76-F86B728C0A3D}" type="presParOf" srcId="{6470AC25-C6B3-4AC0-B942-738EA23AFF00}" destId="{96D919A9-9251-41F7-97D9-FA93448F51B4}" srcOrd="16" destOrd="0" presId="urn:microsoft.com/office/officeart/2005/8/layout/radial1"/>
    <dgm:cxn modelId="{B098DE50-F2EF-4133-BF19-C1D7AD50B59F}" type="presParOf" srcId="{6470AC25-C6B3-4AC0-B942-738EA23AFF00}" destId="{AA946486-E130-41BA-B205-C315E4C83D20}" srcOrd="17" destOrd="0" presId="urn:microsoft.com/office/officeart/2005/8/layout/radial1"/>
    <dgm:cxn modelId="{5C47C682-5CFE-4ABA-84CB-8DBD7E29850E}" type="presParOf" srcId="{AA946486-E130-41BA-B205-C315E4C83D20}" destId="{BC7D50AC-64FC-4D9C-BB94-67295F703EE8}" srcOrd="0" destOrd="0" presId="urn:microsoft.com/office/officeart/2005/8/layout/radial1"/>
    <dgm:cxn modelId="{DA463A0B-75D1-4B06-B207-02FCB2C9E61C}" type="presParOf" srcId="{6470AC25-C6B3-4AC0-B942-738EA23AFF00}" destId="{DBC77A5F-79BD-420C-A4D3-585032972469}" srcOrd="18" destOrd="0" presId="urn:microsoft.com/office/officeart/2005/8/layout/radial1"/>
    <dgm:cxn modelId="{4BE3A0EB-1292-43C4-966B-1C28145D41B7}" type="presParOf" srcId="{6470AC25-C6B3-4AC0-B942-738EA23AFF00}" destId="{A9AFEFEA-84BA-45DC-AB50-8C47ECDBCBD8}" srcOrd="19" destOrd="0" presId="urn:microsoft.com/office/officeart/2005/8/layout/radial1"/>
    <dgm:cxn modelId="{1BF43C51-0A5F-4DAA-99FE-65FDC7574495}" type="presParOf" srcId="{A9AFEFEA-84BA-45DC-AB50-8C47ECDBCBD8}" destId="{A8EA2D3D-967F-4FBE-9EFD-AC03802411E6}" srcOrd="0" destOrd="0" presId="urn:microsoft.com/office/officeart/2005/8/layout/radial1"/>
    <dgm:cxn modelId="{47D36B46-82E0-44B4-AD40-622F883706A6}" type="presParOf" srcId="{6470AC25-C6B3-4AC0-B942-738EA23AFF00}" destId="{8F5021A2-CC18-4A16-9188-AFE46765007D}" srcOrd="20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jpe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356353E-DE5C-467F-988F-79D3DB180E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D593E-7B0E-4A89-BA99-6981C9BB2C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67145-5510-4F3D-906A-0DEC117F6D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  <a:endParaRPr lang="ru-RU" noProof="0" dirty="0" smtClean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B5BA5-345E-4585-8CB0-EBA9E02ADA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Вставка диаграммы</a:t>
            </a:r>
            <a:endParaRPr lang="ru-RU" noProof="0" dirty="0" smtClean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FB7FE-1452-44A9-B426-840BA22F32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noProof="0" smtClean="0"/>
              <a:t>Вставка рисунка SmartArt</a:t>
            </a:r>
            <a:endParaRPr lang="ru-RU" noProof="0" dirty="0" smtClean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D5A02-8245-44F7-B992-D03003DD08F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14CFF2-08D0-44A9-B129-F7C45D4B59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BA345DB-24D0-4463-B64C-DAD3E778BF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773A009-0A82-47BE-82B9-94346788AD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609E4F-072F-4984-97D8-34FB5E167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0E3A8C-0D39-4ABE-9A0B-D91F552839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4C971-1621-4935-8D5A-ED8B210C51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C2294F5-8CB4-484F-9A48-9A0D799FA6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3F304F52-1E27-4CB7-8A10-45706F24E0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FA20BF4-AB5F-4D40-A1F3-F1438AEA72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22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63" r:id="rId7"/>
    <p:sldLayoutId id="2147484575" r:id="rId8"/>
    <p:sldLayoutId id="2147484576" r:id="rId9"/>
    <p:sldLayoutId id="2147484564" r:id="rId10"/>
    <p:sldLayoutId id="2147484565" r:id="rId11"/>
    <p:sldLayoutId id="2147484566" r:id="rId12"/>
    <p:sldLayoutId id="2147484567" r:id="rId13"/>
    <p:sldLayoutId id="2147484568" r:id="rId14"/>
  </p:sldLayoutIdLst>
  <p:txStyles>
    <p:titleStyle>
      <a:lvl1pPr marL="53975" indent="-53975" algn="r" rtl="0" eaLnBrk="1" fontAlgn="base" hangingPunct="1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1" fontAlgn="base" hangingPunct="1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1" fontAlgn="base" hangingPunct="1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1" fontAlgn="base" hangingPunct="1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1" fontAlgn="base" hangingPunct="1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eaLnBrk="1" fontAlgn="base" hangingPunct="1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eaLnBrk="1" fontAlgn="base" hangingPunct="1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eaLnBrk="1" fontAlgn="base" hangingPunct="1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eaLnBrk="1" fontAlgn="base" hangingPunct="1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1" fontAlgn="base" hangingPunct="1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1" fontAlgn="base" hangingPunct="1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1" fontAlgn="base" hangingPunct="1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1" fontAlgn="base" hangingPunct="1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6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jpeg"/><Relationship Id="rId5" Type="http://schemas.openxmlformats.org/officeDocument/2006/relationships/package" Target="../embeddings/_____Microsoft_Office_Excel______________________1.xlsm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_____Microsoft_Office_Excel_97-20037.xls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endParaRPr lang="ru-RU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79874" name="Picture 2" descr="C:\Users\user\Documents\фото\Фото на конкурс\DSC046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800" y="533400"/>
            <a:ext cx="4724400" cy="6172200"/>
          </a:xfrm>
          <a:blipFill dpi="0" rotWithShape="1">
            <a:blip r:embed="rId3"/>
            <a:srcRect/>
            <a:stretch>
              <a:fillRect/>
            </a:stretch>
          </a:blipFill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6" name="Рисунок 6" descr="щука избирком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57200"/>
            <a:ext cx="3962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228600" y="1143000"/>
            <a:ext cx="86868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 dirty="0">
              <a:solidFill>
                <a:srgbClr val="00B05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sz="4800" b="1" i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Бюджет </a:t>
            </a:r>
            <a:endParaRPr lang="ru-RU" sz="4800" b="1" i="1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sz="2800" b="1" i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Кутейниковского сельского поселения </a:t>
            </a:r>
            <a:r>
              <a:rPr lang="ru-RU" sz="2800" b="1" i="1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Зимовниковского</a:t>
            </a:r>
            <a:r>
              <a:rPr lang="ru-RU" sz="2800" b="1" i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района </a:t>
            </a:r>
          </a:p>
          <a:p>
            <a:pPr algn="ctr"/>
            <a:r>
              <a:rPr lang="ru-RU" sz="2800" b="1" i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на 2020 год и на плановый период </a:t>
            </a:r>
          </a:p>
          <a:p>
            <a:pPr algn="ctr"/>
            <a:r>
              <a:rPr lang="ru-RU" sz="2800" b="1" i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2021-2022годов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Структура собственных доходов бюджета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Кутейниковского сельского поселения в 2020 году</a:t>
            </a:r>
          </a:p>
        </p:txBody>
      </p:sp>
      <p:graphicFrame>
        <p:nvGraphicFramePr>
          <p:cNvPr id="3074" name="Object 6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937419" y="1600200"/>
          <a:ext cx="7269162" cy="5105400"/>
        </p:xfrm>
        <a:graphic>
          <a:graphicData uri="http://schemas.openxmlformats.org/presentationml/2006/ole">
            <p:oleObj spid="_x0000_s3074" name="Worksheet" r:id="rId3" imgW="7078996" imgH="5410152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</a:rPr>
              <a:t>Безвозмездные поступления от других бюджетов  бюджетной системы Российской Федерации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100" name="Диаграмма 2"/>
          <p:cNvSpPr>
            <a:spLocks noGrp="1" noTextEdit="1"/>
          </p:cNvSpPr>
          <p:nvPr>
            <p:ph type="chart" idx="1"/>
          </p:nvPr>
        </p:nvSpPr>
        <p:spPr/>
      </p:sp>
      <p:graphicFrame>
        <p:nvGraphicFramePr>
          <p:cNvPr id="4098" name="Object 4"/>
          <p:cNvGraphicFramePr>
            <a:graphicFrameLocks noGrp="1" noChangeAspect="1"/>
          </p:cNvGraphicFramePr>
          <p:nvPr/>
        </p:nvGraphicFramePr>
        <p:xfrm>
          <a:off x="365125" y="1452563"/>
          <a:ext cx="8393113" cy="4694237"/>
        </p:xfrm>
        <a:graphic>
          <a:graphicData uri="http://schemas.openxmlformats.org/presentationml/2006/ole">
            <p:oleObj spid="_x0000_s4098" name="Worksheet" r:id="rId3" imgW="6698000" imgH="3741336" progId="Excel.Sheet.8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Расходы бюджета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Кутейниковского сельского поселения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на 2020 год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838200" y="1371600"/>
          <a:ext cx="7772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Расходы бюджета Кутейниковского сельского поселения, формируемые в рамках муниципальных программ Кутейниковского сельского поселения, и непрограммные расходы</a:t>
            </a:r>
          </a:p>
        </p:txBody>
      </p:sp>
      <p:graphicFrame>
        <p:nvGraphicFramePr>
          <p:cNvPr id="5122" name="Object 10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77825" y="1677988"/>
          <a:ext cx="8337550" cy="4646612"/>
        </p:xfrm>
        <a:graphic>
          <a:graphicData uri="http://schemas.openxmlformats.org/presentationml/2006/ole">
            <p:oleObj spid="_x0000_s5122" r:id="rId3" imgW="8340051" imgH="465165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305800" cy="941387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Доля муниципальных программ в общем объёме расходов, запланированных на реализацию муниципальных программ Кутейниковского сельского поселения в 2020 году</a:t>
            </a:r>
            <a:r>
              <a:rPr lang="ru-RU" sz="2400" i="1" dirty="0" smtClean="0">
                <a:solidFill>
                  <a:srgbClr val="002060"/>
                </a:solidFill>
              </a:rPr>
              <a:t/>
            </a:r>
            <a:br>
              <a:rPr lang="ru-RU" sz="2400" i="1" dirty="0" smtClean="0">
                <a:solidFill>
                  <a:srgbClr val="002060"/>
                </a:solidFill>
              </a:rPr>
            </a:br>
            <a:endParaRPr lang="ru-RU" sz="2400" i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69670" name="Group 38"/>
          <p:cNvGraphicFramePr>
            <a:graphicFrameLocks noGrp="1"/>
          </p:cNvGraphicFramePr>
          <p:nvPr>
            <p:ph type="tbl" idx="1"/>
          </p:nvPr>
        </p:nvGraphicFramePr>
        <p:xfrm>
          <a:off x="1371600" y="1676400"/>
          <a:ext cx="7467601" cy="4770768"/>
        </p:xfrm>
        <a:graphic>
          <a:graphicData uri="http://schemas.openxmlformats.org/drawingml/2006/table">
            <a:tbl>
              <a:tblPr/>
              <a:tblGrid>
                <a:gridCol w="1369060"/>
                <a:gridCol w="1369060"/>
                <a:gridCol w="1258513"/>
                <a:gridCol w="1182408"/>
                <a:gridCol w="1168420"/>
                <a:gridCol w="1120140"/>
              </a:tblGrid>
              <a:tr h="230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ЖКХ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826,6 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14,1%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Обеспечение общественного порядка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3,0 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0,03%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Пожарная безопас-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ность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187,4 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Развитие культуры и спорта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4574,4 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36,1%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Охрана окружающей среды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156,1 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1,4%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2300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Экономическое развитие и инновационная экономика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0,5 тыс.руб.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Развитие муниципальной службы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60,0 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Муниципальное имущество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30,0 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0,3%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Энергосбережение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105,0 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Управление муниципальными финансами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4818,7 </a:t>
                      </a: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тыс.руб.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44,8%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Всего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по программам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</a:rPr>
                        <a:t>10 761,7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300" dirty="0" smtClean="0">
                <a:solidFill>
                  <a:srgbClr val="002060"/>
                </a:solidFill>
                <a:cs typeface="Arial" pitchFamily="34" charset="0"/>
              </a:rPr>
              <a:t>Структура расходов бюджета Кутейниковского сельского поселения в 2020 году по разделам</a:t>
            </a:r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419100" y="1295400"/>
          <a:ext cx="8304213" cy="5257800"/>
        </p:xfrm>
        <a:graphic>
          <a:graphicData uri="http://schemas.openxmlformats.org/presentationml/2006/ole">
            <p:oleObj spid="_x0000_s6146" r:id="rId3" imgW="8303472" imgH="525520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7" descr="IMG_248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5" descr="IMG_145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0"/>
            <a:ext cx="2336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300" smtClean="0">
                <a:solidFill>
                  <a:srgbClr val="0000FF"/>
                </a:solidFill>
                <a:cs typeface="Arial" pitchFamily="34" charset="0"/>
              </a:rPr>
              <a:t>Расходы бюджета Кутейниковского сельского поселения на жилищно-коммунальное хозяйство</a:t>
            </a:r>
            <a:endParaRPr lang="ru-RU" sz="2300" dirty="0" smtClean="0">
              <a:solidFill>
                <a:srgbClr val="0000FF"/>
              </a:solidFill>
              <a:cs typeface="Arial" pitchFamily="34" charset="0"/>
            </a:endParaRPr>
          </a:p>
        </p:txBody>
      </p:sp>
      <p:graphicFrame>
        <p:nvGraphicFramePr>
          <p:cNvPr id="7170" name="Object 4" descr="IMG_126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676400" y="1600200"/>
          <a:ext cx="6797675" cy="4703763"/>
        </p:xfrm>
        <a:graphic>
          <a:graphicData uri="http://schemas.openxmlformats.org/presentationml/2006/ole">
            <p:oleObj spid="_x0000_s7170" name="Лист с поддержкой макросов" r:id="rId5" imgW="6980040" imgH="4831200" progId="Excel.SheetMacroEnabled.12">
              <p:embed/>
            </p:oleObj>
          </a:graphicData>
        </a:graphic>
      </p:graphicFrame>
      <p:pic>
        <p:nvPicPr>
          <p:cNvPr id="7174" name="Рисунок 8" descr="IMG_248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114800"/>
            <a:ext cx="26209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0" descr="DSC040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33400"/>
            <a:ext cx="8458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FF00"/>
                </a:solidFill>
                <a:cs typeface="Arial" pitchFamily="34" charset="0"/>
              </a:rPr>
              <a:t>Расходы бюджета Кутейниковского сельского поселения на культуру и спорт</a:t>
            </a:r>
          </a:p>
        </p:txBody>
      </p:sp>
      <p:graphicFrame>
        <p:nvGraphicFramePr>
          <p:cNvPr id="8194" name="Object 8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457325" y="1676400"/>
          <a:ext cx="6229350" cy="4525963"/>
        </p:xfrm>
        <a:graphic>
          <a:graphicData uri="http://schemas.openxmlformats.org/presentationml/2006/ole">
            <p:oleObj spid="_x0000_s8194" r:id="rId4" imgW="6230652" imgH="4523624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906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Что такое бюджет?</a:t>
            </a:r>
          </a:p>
        </p:txBody>
      </p:sp>
      <p:sp>
        <p:nvSpPr>
          <p:cNvPr id="19459" name="Содержимое 6"/>
          <p:cNvSpPr>
            <a:spLocks noGrp="1"/>
          </p:cNvSpPr>
          <p:nvPr>
            <p:ph idx="1"/>
          </p:nvPr>
        </p:nvSpPr>
        <p:spPr>
          <a:xfrm>
            <a:off x="304800" y="914400"/>
            <a:ext cx="7772400" cy="55626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sz="1600" b="1" i="1" smtClean="0"/>
              <a:t>     </a:t>
            </a:r>
            <a:r>
              <a:rPr lang="ru-RU" sz="1500" b="1" i="1" smtClean="0"/>
              <a:t>Бюджет </a:t>
            </a:r>
            <a:r>
              <a:rPr lang="ru-RU" sz="1500" i="1" smtClean="0"/>
              <a:t>– это план необходимых обществу расходов и предполагаемых источников доходов для их финансирования. Это важнейший финансовый документ, в котором определяются те потребности, которые подлежат удовлетворению за счет денежных средств муниципальной казны.</a:t>
            </a:r>
          </a:p>
          <a:p>
            <a:pPr algn="just" eaLnBrk="1" hangingPunct="1"/>
            <a:r>
              <a:rPr lang="ru-RU" sz="1500" i="1" smtClean="0"/>
              <a:t>Каждый житель муниципального образования «Кутейниковское сельское поселение» является участником формирования этого плана с одной стороны как налогоплательщик, наполняя доходы бюджета, с другой – он получает часть расходов как потребитель общественных благ. Самые важные для жизни людей отрасли принадлежат государству: оборона страны, обеспечение внутренней безопасности и порядка, поддержание и развитие так называемой инфраструктуры (дорог, мостов, линий электропередач и пр.), образование, культура и здравоохранение, научные исследования, охрана окружающей среды - все это государство предоставляет населению бесплатно.</a:t>
            </a:r>
          </a:p>
          <a:p>
            <a:pPr algn="just" eaLnBrk="1" hangingPunct="1"/>
            <a:r>
              <a:rPr lang="ru-RU" sz="1500" i="1" smtClean="0"/>
              <a:t>Расходы бюджета сопоставляются с доходами, получается их баланс. Иногда бывает, что доходы бюджета, спланированные заранее, намного превышают его расходы. Такое состояние называется бюджетным профицитом. Однако существует и противоположная ситуация, когда расходы превышают доходы - это называется бюджетным дефицитом. В случае нехватки денежных средств для покрытия всех обязательств и потребностей в конкретном году планируются источники заимствований или сокращаются расходы, а при превышении доходов над расходами – сферы вложения излишков бюджетных ресурсов.</a:t>
            </a:r>
            <a:endParaRPr lang="ru-RU" sz="15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pSp>
        <p:nvGrpSpPr>
          <p:cNvPr id="20483" name="Group 4"/>
          <p:cNvGrpSpPr>
            <a:grpSpLocks noChangeAspect="1"/>
          </p:cNvGrpSpPr>
          <p:nvPr/>
        </p:nvGrpSpPr>
        <p:grpSpPr bwMode="auto">
          <a:xfrm>
            <a:off x="-457200" y="-457200"/>
            <a:ext cx="9372600" cy="6477000"/>
            <a:chOff x="4652" y="-313"/>
            <a:chExt cx="7200" cy="4320"/>
          </a:xfrm>
        </p:grpSpPr>
        <p:sp>
          <p:nvSpPr>
            <p:cNvPr id="20487" name="AutoShape 5"/>
            <p:cNvSpPr>
              <a:spLocks noChangeAspect="1" noChangeArrowheads="1"/>
            </p:cNvSpPr>
            <p:nvPr/>
          </p:nvSpPr>
          <p:spPr bwMode="auto">
            <a:xfrm>
              <a:off x="4652" y="-313"/>
              <a:ext cx="7200" cy="43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88" name="Oval 6"/>
            <p:cNvSpPr>
              <a:spLocks noChangeArrowheads="1"/>
            </p:cNvSpPr>
            <p:nvPr/>
          </p:nvSpPr>
          <p:spPr bwMode="auto">
            <a:xfrm>
              <a:off x="8047" y="2127"/>
              <a:ext cx="3571" cy="1473"/>
            </a:xfrm>
            <a:prstGeom prst="ellipse">
              <a:avLst/>
            </a:prstGeom>
            <a:gradFill rotWithShape="1">
              <a:gsLst>
                <a:gs pos="0">
                  <a:srgbClr val="AF6900"/>
                </a:gs>
                <a:gs pos="100000">
                  <a:srgbClr val="FF99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 sz="2000" b="1">
                <a:latin typeface="Times New Roman" pitchFamily="18" charset="0"/>
              </a:endParaRPr>
            </a:p>
            <a:p>
              <a:pPr algn="ctr"/>
              <a:r>
                <a:rPr lang="ru-RU" sz="2000" b="1">
                  <a:latin typeface="Times New Roman" pitchFamily="18" charset="0"/>
                </a:rPr>
                <a:t>Основа формирования местного бюджета на 2020 год и на плановый период 2021-2022 г.г.</a:t>
              </a:r>
              <a:endParaRPr lang="ru-RU" b="1">
                <a:latin typeface="Times New Roman" pitchFamily="18" charset="0"/>
              </a:endParaRPr>
            </a:p>
            <a:p>
              <a:endParaRPr lang="ru-RU">
                <a:latin typeface="Verdana" pitchFamily="34" charset="0"/>
              </a:endParaRPr>
            </a:p>
          </p:txBody>
        </p:sp>
        <p:sp>
          <p:nvSpPr>
            <p:cNvPr id="20489" name="AutoShape 7"/>
            <p:cNvSpPr>
              <a:spLocks noChangeArrowheads="1"/>
            </p:cNvSpPr>
            <p:nvPr/>
          </p:nvSpPr>
          <p:spPr bwMode="auto">
            <a:xfrm>
              <a:off x="5062" y="1720"/>
              <a:ext cx="2400" cy="1118"/>
            </a:xfrm>
            <a:prstGeom prst="flowChartAlternateProcess">
              <a:avLst/>
            </a:prstGeom>
            <a:gradFill rotWithShape="1">
              <a:gsLst>
                <a:gs pos="0">
                  <a:srgbClr val="C44E00"/>
                </a:gs>
                <a:gs pos="100000">
                  <a:srgbClr val="FF66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b="1">
                  <a:latin typeface="Times New Roman" pitchFamily="18" charset="0"/>
                </a:rPr>
                <a:t>Муниципальные</a:t>
              </a:r>
            </a:p>
            <a:p>
              <a:pPr algn="ctr"/>
              <a:r>
                <a:rPr lang="ru-RU" b="1">
                  <a:latin typeface="Times New Roman" pitchFamily="18" charset="0"/>
                </a:rPr>
                <a:t>программы</a:t>
              </a:r>
            </a:p>
            <a:p>
              <a:pPr algn="ctr"/>
              <a:r>
                <a:rPr lang="ru-RU" b="1">
                  <a:latin typeface="Times New Roman" pitchFamily="18" charset="0"/>
                </a:rPr>
                <a:t>Кутейниковского сельского поселения</a:t>
              </a:r>
              <a:endParaRPr lang="ru-RU">
                <a:latin typeface="Verdana" pitchFamily="34" charset="0"/>
              </a:endParaRPr>
            </a:p>
          </p:txBody>
        </p:sp>
        <p:sp>
          <p:nvSpPr>
            <p:cNvPr id="20490" name="AutoShape 8"/>
            <p:cNvSpPr>
              <a:spLocks noChangeArrowheads="1"/>
            </p:cNvSpPr>
            <p:nvPr/>
          </p:nvSpPr>
          <p:spPr bwMode="auto">
            <a:xfrm>
              <a:off x="5062" y="602"/>
              <a:ext cx="3258" cy="1016"/>
            </a:xfrm>
            <a:prstGeom prst="flowChartAlternateProcess">
              <a:avLst/>
            </a:prstGeom>
            <a:gradFill rotWithShape="1">
              <a:gsLst>
                <a:gs pos="0">
                  <a:srgbClr val="6C9000"/>
                </a:gs>
                <a:gs pos="100000">
                  <a:srgbClr val="99CC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b="1">
                  <a:latin typeface="Times New Roman" pitchFamily="18" charset="0"/>
                </a:rPr>
                <a:t>Прогноз социально-</a:t>
              </a:r>
            </a:p>
            <a:p>
              <a:pPr algn="ctr"/>
              <a:r>
                <a:rPr lang="ru-RU" b="1">
                  <a:latin typeface="Times New Roman" pitchFamily="18" charset="0"/>
                </a:rPr>
                <a:t>экономического развития</a:t>
              </a:r>
            </a:p>
            <a:p>
              <a:pPr algn="ctr"/>
              <a:r>
                <a:rPr lang="ru-RU" b="1">
                  <a:latin typeface="Times New Roman" pitchFamily="18" charset="0"/>
                </a:rPr>
                <a:t>Кутейниковского сельского поселения на 2020-2022 годы </a:t>
              </a:r>
              <a:r>
                <a:rPr lang="ru-RU">
                  <a:latin typeface="Times New Roman" pitchFamily="18" charset="0"/>
                </a:rPr>
                <a:t>(</a:t>
              </a:r>
              <a:r>
                <a:rPr lang="ru-RU" i="1">
                  <a:latin typeface="Times New Roman" pitchFamily="18" charset="0"/>
                </a:rPr>
                <a:t>распоряжение от 10.09.2019 №38</a:t>
              </a:r>
              <a:r>
                <a:rPr lang="ru-RU">
                  <a:latin typeface="Times New Roman" pitchFamily="18" charset="0"/>
                </a:rPr>
                <a:t>)</a:t>
              </a:r>
              <a:endParaRPr lang="ru-RU">
                <a:latin typeface="Verdana" pitchFamily="34" charset="0"/>
              </a:endParaRPr>
            </a:p>
          </p:txBody>
        </p:sp>
        <p:sp>
          <p:nvSpPr>
            <p:cNvPr id="20491" name="AutoShape 9"/>
            <p:cNvSpPr>
              <a:spLocks noChangeArrowheads="1"/>
            </p:cNvSpPr>
            <p:nvPr/>
          </p:nvSpPr>
          <p:spPr bwMode="auto">
            <a:xfrm>
              <a:off x="8457" y="602"/>
              <a:ext cx="3172" cy="1321"/>
            </a:xfrm>
            <a:prstGeom prst="flowChartAlternateProcess">
              <a:avLst/>
            </a:prstGeom>
            <a:gradFill rotWithShape="1">
              <a:gsLst>
                <a:gs pos="0">
                  <a:srgbClr val="9973BF"/>
                </a:gs>
                <a:gs pos="100000">
                  <a:srgbClr val="CC99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b="1">
                  <a:latin typeface="Times New Roman" pitchFamily="18" charset="0"/>
                </a:rPr>
                <a:t>Основные направления</a:t>
              </a:r>
            </a:p>
            <a:p>
              <a:pPr algn="ctr"/>
              <a:r>
                <a:rPr lang="ru-RU" b="1">
                  <a:latin typeface="Times New Roman" pitchFamily="18" charset="0"/>
                </a:rPr>
                <a:t>бюджетной и налоговой</a:t>
              </a:r>
            </a:p>
            <a:p>
              <a:pPr algn="ctr"/>
              <a:r>
                <a:rPr lang="ru-RU" b="1">
                  <a:latin typeface="Times New Roman" pitchFamily="18" charset="0"/>
                </a:rPr>
                <a:t>политики Кутейниковского сельского поселения </a:t>
              </a:r>
            </a:p>
            <a:p>
              <a:pPr algn="ctr"/>
              <a:r>
                <a:rPr lang="ru-RU" b="1">
                  <a:latin typeface="Times New Roman" pitchFamily="18" charset="0"/>
                </a:rPr>
                <a:t>на 2020-2022 годы                 </a:t>
              </a:r>
              <a:r>
                <a:rPr lang="ru-RU" i="1">
                  <a:latin typeface="Times New Roman" pitchFamily="18" charset="0"/>
                </a:rPr>
                <a:t>(постановление от 05.11.2019 №105)</a:t>
              </a:r>
            </a:p>
            <a:p>
              <a:pPr algn="ctr"/>
              <a:endParaRPr lang="ru-RU">
                <a:latin typeface="Verdana" pitchFamily="34" charset="0"/>
              </a:endParaRPr>
            </a:p>
          </p:txBody>
        </p:sp>
        <p:sp>
          <p:nvSpPr>
            <p:cNvPr id="20492" name="Line 10"/>
            <p:cNvSpPr>
              <a:spLocks noChangeShapeType="1"/>
            </p:cNvSpPr>
            <p:nvPr/>
          </p:nvSpPr>
          <p:spPr bwMode="auto">
            <a:xfrm flipV="1">
              <a:off x="7286" y="2991"/>
              <a:ext cx="937" cy="20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3" name="Line 11"/>
            <p:cNvSpPr>
              <a:spLocks noChangeShapeType="1"/>
            </p:cNvSpPr>
            <p:nvPr/>
          </p:nvSpPr>
          <p:spPr bwMode="auto">
            <a:xfrm>
              <a:off x="7520" y="2127"/>
              <a:ext cx="761" cy="45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4" name="Line 12"/>
            <p:cNvSpPr>
              <a:spLocks noChangeShapeType="1"/>
            </p:cNvSpPr>
            <p:nvPr/>
          </p:nvSpPr>
          <p:spPr bwMode="auto">
            <a:xfrm>
              <a:off x="8105" y="1618"/>
              <a:ext cx="703" cy="66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484" name="TextBox 11"/>
          <p:cNvSpPr txBox="1">
            <a:spLocks noChangeArrowheads="1"/>
          </p:cNvSpPr>
          <p:nvPr/>
        </p:nvSpPr>
        <p:spPr bwMode="auto">
          <a:xfrm>
            <a:off x="228600" y="228600"/>
            <a:ext cx="868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rgbClr val="002060"/>
                </a:solidFill>
              </a:rPr>
              <a:t>Документы, на основании которых составляется бюджет Кутейниковского сельского поселения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2400" y="4800600"/>
            <a:ext cx="3581400" cy="1143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Проект областного закона «Об областном бюджете на 2020 год и на плановый период 2021 и 2022 годов» 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6200000" flipH="1">
            <a:off x="7396956" y="3118644"/>
            <a:ext cx="574675" cy="2809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9144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1900" i="1" dirty="0" smtClean="0">
                <a:solidFill>
                  <a:srgbClr val="002060"/>
                </a:solidFill>
              </a:rPr>
              <a:t>Бюджет Кутейниковского сельского поселения направлен на решение следующих ключевых задач: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mtClean="0"/>
          </a:p>
          <a:p>
            <a:pPr eaLnBrk="1" hangingPunct="1">
              <a:buFont typeface="Wingdings" pitchFamily="2" charset="2"/>
              <a:buNone/>
            </a:pPr>
            <a:endParaRPr lang="ru-RU" smtClean="0"/>
          </a:p>
        </p:txBody>
      </p:sp>
      <p:grpSp>
        <p:nvGrpSpPr>
          <p:cNvPr id="21508" name="Group 4"/>
          <p:cNvGrpSpPr>
            <a:grpSpLocks noChangeAspect="1"/>
          </p:cNvGrpSpPr>
          <p:nvPr/>
        </p:nvGrpSpPr>
        <p:grpSpPr bwMode="auto">
          <a:xfrm>
            <a:off x="-533400" y="1371600"/>
            <a:ext cx="9486900" cy="5295900"/>
            <a:chOff x="5976" y="3011"/>
            <a:chExt cx="6869" cy="3850"/>
          </a:xfrm>
        </p:grpSpPr>
        <p:sp>
          <p:nvSpPr>
            <p:cNvPr id="21509" name="AutoShape 5"/>
            <p:cNvSpPr>
              <a:spLocks noChangeAspect="1" noChangeArrowheads="1"/>
            </p:cNvSpPr>
            <p:nvPr/>
          </p:nvSpPr>
          <p:spPr bwMode="auto">
            <a:xfrm>
              <a:off x="5976" y="3288"/>
              <a:ext cx="6869" cy="3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10" name="AutoShape 6"/>
            <p:cNvSpPr>
              <a:spLocks noChangeArrowheads="1"/>
            </p:cNvSpPr>
            <p:nvPr/>
          </p:nvSpPr>
          <p:spPr bwMode="auto">
            <a:xfrm>
              <a:off x="6473" y="3011"/>
              <a:ext cx="6292" cy="665"/>
            </a:xfrm>
            <a:prstGeom prst="flowChartAlternateProcess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600"/>
                <a:t>Бюджет сформирован с учетом изменений, внесенных в бюджетное и налоговое законодательство </a:t>
              </a:r>
              <a:r>
                <a:rPr lang="ru-RU" sz="1600">
                  <a:latin typeface="Trebuchet MS" pitchFamily="34" charset="0"/>
                </a:rPr>
                <a:t> </a:t>
              </a:r>
              <a:endParaRPr lang="ru-RU" sz="1600">
                <a:latin typeface="Verdana" pitchFamily="34" charset="0"/>
              </a:endParaRPr>
            </a:p>
          </p:txBody>
        </p:sp>
        <p:sp>
          <p:nvSpPr>
            <p:cNvPr id="21511" name="AutoShape 7"/>
            <p:cNvSpPr>
              <a:spLocks noChangeArrowheads="1"/>
            </p:cNvSpPr>
            <p:nvPr/>
          </p:nvSpPr>
          <p:spPr bwMode="auto">
            <a:xfrm>
              <a:off x="6473" y="3897"/>
              <a:ext cx="6292" cy="608"/>
            </a:xfrm>
            <a:prstGeom prst="flowChartAlternateProcess">
              <a:avLst/>
            </a:prstGeom>
            <a:gradFill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1600" dirty="0"/>
    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</a:t>
              </a:r>
              <a:endParaRPr lang="ru-RU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1512" name="AutoShape 8"/>
            <p:cNvSpPr>
              <a:spLocks noChangeArrowheads="1"/>
            </p:cNvSpPr>
            <p:nvPr/>
          </p:nvSpPr>
          <p:spPr bwMode="auto">
            <a:xfrm>
              <a:off x="6529" y="4784"/>
              <a:ext cx="6287" cy="443"/>
            </a:xfrm>
            <a:prstGeom prst="flowChartAlternateProcess">
              <a:avLst/>
            </a:prstGeom>
            <a:gradFill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1600" dirty="0">
                  <a:solidFill>
                    <a:schemeClr val="accent1">
                      <a:lumMod val="50000"/>
                    </a:schemeClr>
                  </a:solidFill>
                </a:rPr>
                <a:t>Стабильность налоговых и неналоговых условий</a:t>
              </a:r>
            </a:p>
          </p:txBody>
        </p:sp>
        <p:sp>
          <p:nvSpPr>
            <p:cNvPr id="21513" name="AutoShape 9"/>
            <p:cNvSpPr>
              <a:spLocks noChangeArrowheads="1"/>
            </p:cNvSpPr>
            <p:nvPr/>
          </p:nvSpPr>
          <p:spPr bwMode="auto">
            <a:xfrm>
              <a:off x="6473" y="5448"/>
              <a:ext cx="6292" cy="720"/>
            </a:xfrm>
            <a:prstGeom prst="flowChartAlternateProcess">
              <a:avLst/>
            </a:prstGeom>
            <a:gradFill rotWithShape="1"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ru-RU" sz="1600" dirty="0"/>
                <a:t>Параметры местного бюджета сформированы с учетом Плана мероприятий по росту доходного потенциала, оптимизации расходов местного бюджета и сокращению муниципального долга Кутейниковского сельского поселения до 2024 года </a:t>
              </a:r>
              <a:endParaRPr lang="ru-RU" sz="1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Меры, принимаемые для обеспечения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сбалансированности бюджета КУТЕЙНИКОВСКОГО СЕЛЬСКОГО ПОСЕЛЕНИЯ</a:t>
            </a:r>
            <a:endParaRPr lang="ru-RU" sz="1800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609600" y="1336675"/>
          <a:ext cx="8077200" cy="3872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7200"/>
              </a:tblGrid>
              <a:tr h="1075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мероприятий  по росту доходного потенциала Кутейниковского сельского поселения, оптимизации расходов местного бюджета  и сокращению муниципального долга Кутейниковского сельского поселения до 2024  года (распоряжение Администрации от 16.10.2018 №26)</a:t>
                      </a:r>
                      <a:endParaRPr lang="ru-RU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085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Проведение взвешенной долговой политики </a:t>
                      </a: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Внутренний муниципальный финансовый контроль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2319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повышения эффективности управления муниципальными финансами на период до 2030 года в Кутейниковском сельском поселении (постановление Администрации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28.05.2014 №26 </a:t>
                      </a:r>
                      <a:r>
                        <a:rPr lang="ru-RU" sz="1800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82575"/>
            <a:ext cx="8080375" cy="7874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300" u="sng" dirty="0" smtClean="0">
                <a:solidFill>
                  <a:srgbClr val="002060"/>
                </a:solidFill>
              </a:rPr>
              <a:t>Основные параметры бюджета Кутейниковского </a:t>
            </a:r>
            <a:br>
              <a:rPr lang="ru-RU" sz="2300" u="sng" dirty="0" smtClean="0">
                <a:solidFill>
                  <a:srgbClr val="002060"/>
                </a:solidFill>
              </a:rPr>
            </a:br>
            <a:r>
              <a:rPr lang="ru-RU" sz="2300" u="sng" dirty="0" smtClean="0">
                <a:solidFill>
                  <a:srgbClr val="002060"/>
                </a:solidFill>
              </a:rPr>
              <a:t>сельского поселения на 2020 год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000" b="1" dirty="0" smtClean="0">
                <a:latin typeface="Times New Roman" pitchFamily="18" charset="0"/>
              </a:rPr>
              <a:t>Доходы бюджета                                                        Расходы бюджета        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b="1" dirty="0" smtClean="0">
                <a:latin typeface="Times New Roman" pitchFamily="18" charset="0"/>
              </a:rPr>
              <a:t>11 001,4тыс.руб.                                          11 001,4тыс.руб.</a:t>
            </a:r>
          </a:p>
        </p:txBody>
      </p:sp>
      <p:sp>
        <p:nvSpPr>
          <p:cNvPr id="23556" name="AutoShape 54"/>
          <p:cNvSpPr>
            <a:spLocks noChangeArrowheads="1"/>
          </p:cNvSpPr>
          <p:nvPr/>
        </p:nvSpPr>
        <p:spPr bwMode="auto">
          <a:xfrm>
            <a:off x="533400" y="2133600"/>
            <a:ext cx="2895600" cy="6477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Земельный налог</a:t>
            </a:r>
            <a:r>
              <a:rPr lang="ru-RU" sz="1400" b="1">
                <a:latin typeface="Verdana" pitchFamily="34" charset="0"/>
              </a:rPr>
              <a:t>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2 202,7</a:t>
            </a:r>
          </a:p>
        </p:txBody>
      </p:sp>
      <p:sp>
        <p:nvSpPr>
          <p:cNvPr id="23557" name="AutoShape 55"/>
          <p:cNvSpPr>
            <a:spLocks noChangeArrowheads="1"/>
          </p:cNvSpPr>
          <p:nvPr/>
        </p:nvSpPr>
        <p:spPr bwMode="auto">
          <a:xfrm>
            <a:off x="571500" y="2895600"/>
            <a:ext cx="2857500" cy="533400"/>
          </a:xfrm>
          <a:prstGeom prst="roundRect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Единый сельскохозяйственный налог 2 771,7</a:t>
            </a:r>
          </a:p>
        </p:txBody>
      </p:sp>
      <p:sp>
        <p:nvSpPr>
          <p:cNvPr id="23558" name="AutoShape 56"/>
          <p:cNvSpPr>
            <a:spLocks noChangeArrowheads="1"/>
          </p:cNvSpPr>
          <p:nvPr/>
        </p:nvSpPr>
        <p:spPr bwMode="auto">
          <a:xfrm>
            <a:off x="571500" y="3505200"/>
            <a:ext cx="2857500" cy="609600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9525">
            <a:solidFill>
              <a:srgbClr val="CC99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Налог на доходы физических лиц 1 179,6</a:t>
            </a:r>
          </a:p>
          <a:p>
            <a:endParaRPr lang="ru-RU">
              <a:latin typeface="Verdana" pitchFamily="34" charset="0"/>
            </a:endParaRPr>
          </a:p>
        </p:txBody>
      </p:sp>
      <p:sp>
        <p:nvSpPr>
          <p:cNvPr id="23559" name="AutoShape 57"/>
          <p:cNvSpPr>
            <a:spLocks noChangeArrowheads="1"/>
          </p:cNvSpPr>
          <p:nvPr/>
        </p:nvSpPr>
        <p:spPr bwMode="auto">
          <a:xfrm>
            <a:off x="609600" y="4419600"/>
            <a:ext cx="2971800" cy="6096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Иные налоговые доходы</a:t>
            </a:r>
          </a:p>
          <a:p>
            <a:pPr algn="ctr"/>
            <a:r>
              <a:rPr lang="ru-RU" sz="1400" b="1">
                <a:latin typeface="Times New Roman" pitchFamily="18" charset="0"/>
              </a:rPr>
              <a:t>161,7</a:t>
            </a:r>
          </a:p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23560" name="AutoShape 58"/>
          <p:cNvSpPr>
            <a:spLocks noChangeArrowheads="1"/>
          </p:cNvSpPr>
          <p:nvPr/>
        </p:nvSpPr>
        <p:spPr bwMode="auto">
          <a:xfrm>
            <a:off x="533400" y="5257800"/>
            <a:ext cx="2971800" cy="609600"/>
          </a:xfrm>
          <a:prstGeom prst="roundRect">
            <a:avLst>
              <a:gd name="adj" fmla="val 16667"/>
            </a:avLst>
          </a:prstGeom>
          <a:solidFill>
            <a:srgbClr val="FF9966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1400" b="1">
                <a:latin typeface="Times New Roman" pitchFamily="18" charset="0"/>
              </a:rPr>
              <a:t>1 246,6</a:t>
            </a:r>
            <a:endParaRPr lang="ru-RU">
              <a:latin typeface="Verdana" pitchFamily="34" charset="0"/>
            </a:endParaRPr>
          </a:p>
        </p:txBody>
      </p:sp>
      <p:sp>
        <p:nvSpPr>
          <p:cNvPr id="23561" name="AutoShape 59"/>
          <p:cNvSpPr>
            <a:spLocks noChangeArrowheads="1"/>
          </p:cNvSpPr>
          <p:nvPr/>
        </p:nvSpPr>
        <p:spPr bwMode="auto">
          <a:xfrm>
            <a:off x="6019800" y="22098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Общегосударственные вопросы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4 </a:t>
            </a:r>
            <a:r>
              <a:rPr lang="ru-RU" sz="1400" b="1" dirty="0" smtClean="0">
                <a:latin typeface="Times New Roman" pitchFamily="18" charset="0"/>
              </a:rPr>
              <a:t>876,9</a:t>
            </a:r>
            <a:endParaRPr lang="ru-RU" dirty="0">
              <a:latin typeface="Verdana" pitchFamily="34" charset="0"/>
            </a:endParaRPr>
          </a:p>
        </p:txBody>
      </p:sp>
      <p:sp>
        <p:nvSpPr>
          <p:cNvPr id="23562" name="AutoShape 60"/>
          <p:cNvSpPr>
            <a:spLocks noChangeArrowheads="1"/>
          </p:cNvSpPr>
          <p:nvPr/>
        </p:nvSpPr>
        <p:spPr bwMode="auto">
          <a:xfrm>
            <a:off x="6096000" y="2971800"/>
            <a:ext cx="2857500" cy="533400"/>
          </a:xfrm>
          <a:prstGeom prst="roundRect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Культура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</a:rPr>
              <a:t>4657,4</a:t>
            </a:r>
            <a:endParaRPr lang="ru-RU" dirty="0">
              <a:latin typeface="Verdana" pitchFamily="34" charset="0"/>
            </a:endParaRPr>
          </a:p>
        </p:txBody>
      </p:sp>
      <p:sp>
        <p:nvSpPr>
          <p:cNvPr id="23563" name="AutoShape 61"/>
          <p:cNvSpPr>
            <a:spLocks noChangeArrowheads="1"/>
          </p:cNvSpPr>
          <p:nvPr/>
        </p:nvSpPr>
        <p:spPr bwMode="auto">
          <a:xfrm>
            <a:off x="6019800" y="3657600"/>
            <a:ext cx="2971800" cy="685800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9525">
            <a:solidFill>
              <a:srgbClr val="CC99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Жилищно-коммунальное хозяйство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1 </a:t>
            </a:r>
            <a:r>
              <a:rPr lang="ru-RU" sz="1400" b="1" dirty="0" smtClean="0">
                <a:latin typeface="Times New Roman" pitchFamily="18" charset="0"/>
              </a:rPr>
              <a:t>081,6</a:t>
            </a:r>
            <a:endParaRPr lang="ru-RU" dirty="0">
              <a:latin typeface="Verdana" pitchFamily="34" charset="0"/>
            </a:endParaRPr>
          </a:p>
        </p:txBody>
      </p:sp>
      <p:sp>
        <p:nvSpPr>
          <p:cNvPr id="23564" name="AutoShape 62"/>
          <p:cNvSpPr>
            <a:spLocks noChangeArrowheads="1"/>
          </p:cNvSpPr>
          <p:nvPr/>
        </p:nvSpPr>
        <p:spPr bwMode="auto">
          <a:xfrm>
            <a:off x="6096000" y="4572000"/>
            <a:ext cx="2895600" cy="5715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Национальная экономика</a:t>
            </a:r>
          </a:p>
          <a:p>
            <a:pPr algn="ctr"/>
            <a:r>
              <a:rPr lang="ru-RU" sz="1400" b="1">
                <a:latin typeface="Times New Roman" pitchFamily="18" charset="0"/>
              </a:rPr>
              <a:t>30,0</a:t>
            </a:r>
            <a:endParaRPr lang="ru-RU">
              <a:latin typeface="Verdana" pitchFamily="34" charset="0"/>
            </a:endParaRPr>
          </a:p>
        </p:txBody>
      </p:sp>
      <p:sp>
        <p:nvSpPr>
          <p:cNvPr id="23565" name="AutoShape 63"/>
          <p:cNvSpPr>
            <a:spLocks noChangeArrowheads="1"/>
          </p:cNvSpPr>
          <p:nvPr/>
        </p:nvSpPr>
        <p:spPr bwMode="auto">
          <a:xfrm>
            <a:off x="6096000" y="5257800"/>
            <a:ext cx="2859088" cy="573088"/>
          </a:xfrm>
          <a:prstGeom prst="roundRect">
            <a:avLst>
              <a:gd name="adj" fmla="val 16667"/>
            </a:avLst>
          </a:prstGeom>
          <a:solidFill>
            <a:srgbClr val="FF9966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Национальная безопасность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57,5</a:t>
            </a:r>
          </a:p>
          <a:p>
            <a:endParaRPr lang="ru-RU" dirty="0">
              <a:latin typeface="Verdana" pitchFamily="34" charset="0"/>
            </a:endParaRPr>
          </a:p>
        </p:txBody>
      </p:sp>
      <p:sp>
        <p:nvSpPr>
          <p:cNvPr id="23566" name="AutoShape 66"/>
          <p:cNvSpPr>
            <a:spLocks noChangeArrowheads="1"/>
          </p:cNvSpPr>
          <p:nvPr/>
        </p:nvSpPr>
        <p:spPr bwMode="auto">
          <a:xfrm>
            <a:off x="533400" y="6096000"/>
            <a:ext cx="3046413" cy="569913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9525">
            <a:solidFill>
              <a:srgbClr val="FF99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Безвозмездные поступления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3 </a:t>
            </a:r>
            <a:r>
              <a:rPr lang="ru-RU" sz="1400" b="1" dirty="0" smtClean="0">
                <a:latin typeface="Times New Roman" pitchFamily="18" charset="0"/>
              </a:rPr>
              <a:t>439,1</a:t>
            </a:r>
            <a:endParaRPr lang="ru-RU" sz="1400" dirty="0">
              <a:latin typeface="Verdana" pitchFamily="34" charset="0"/>
            </a:endParaRPr>
          </a:p>
          <a:p>
            <a:pPr algn="ctr"/>
            <a:endParaRPr lang="ru-RU" sz="1400" b="1" dirty="0">
              <a:latin typeface="Times New Roman" pitchFamily="18" charset="0"/>
            </a:endParaRPr>
          </a:p>
          <a:p>
            <a:endParaRPr lang="ru-RU" dirty="0">
              <a:latin typeface="Verdana" pitchFamily="34" charset="0"/>
            </a:endParaRPr>
          </a:p>
        </p:txBody>
      </p:sp>
      <p:sp>
        <p:nvSpPr>
          <p:cNvPr id="23567" name="AutoShape 67"/>
          <p:cNvSpPr>
            <a:spLocks noChangeArrowheads="1"/>
          </p:cNvSpPr>
          <p:nvPr/>
        </p:nvSpPr>
        <p:spPr bwMode="auto">
          <a:xfrm>
            <a:off x="6096000" y="6059488"/>
            <a:ext cx="2895600" cy="569912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Иные расходы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298,0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82575"/>
            <a:ext cx="8080375" cy="7874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300" u="sng" dirty="0" smtClean="0">
                <a:solidFill>
                  <a:srgbClr val="002060"/>
                </a:solidFill>
              </a:rPr>
              <a:t>Основные параметры бюджета Кутейниковского </a:t>
            </a:r>
            <a:br>
              <a:rPr lang="ru-RU" sz="2300" u="sng" dirty="0" smtClean="0">
                <a:solidFill>
                  <a:srgbClr val="002060"/>
                </a:solidFill>
              </a:rPr>
            </a:br>
            <a:r>
              <a:rPr lang="ru-RU" sz="2300" u="sng" dirty="0" smtClean="0">
                <a:solidFill>
                  <a:srgbClr val="002060"/>
                </a:solidFill>
              </a:rPr>
              <a:t>сельского поселения на 2021-2022 годы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610600" cy="54102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</a:rPr>
              <a:t>                                            2021 г. /2022 г.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</a:rPr>
              <a:t>Доходы бюджета 10595,3 /10884,9         Расходы бюджета 10595,3 /10884,9 </a:t>
            </a:r>
          </a:p>
        </p:txBody>
      </p:sp>
      <p:sp>
        <p:nvSpPr>
          <p:cNvPr id="24580" name="AutoShape 54"/>
          <p:cNvSpPr>
            <a:spLocks noChangeArrowheads="1"/>
          </p:cNvSpPr>
          <p:nvPr/>
        </p:nvSpPr>
        <p:spPr bwMode="auto">
          <a:xfrm>
            <a:off x="609600" y="2057400"/>
            <a:ext cx="3352800" cy="4572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Земельный налог 2 202,7/ 2 202,7</a:t>
            </a:r>
            <a:endParaRPr lang="ru-RU" b="1">
              <a:latin typeface="Verdana" pitchFamily="34" charset="0"/>
            </a:endParaRPr>
          </a:p>
        </p:txBody>
      </p:sp>
      <p:sp>
        <p:nvSpPr>
          <p:cNvPr id="24581" name="AutoShape 55"/>
          <p:cNvSpPr>
            <a:spLocks noChangeArrowheads="1"/>
          </p:cNvSpPr>
          <p:nvPr/>
        </p:nvSpPr>
        <p:spPr bwMode="auto">
          <a:xfrm>
            <a:off x="571500" y="2590800"/>
            <a:ext cx="3390900" cy="533400"/>
          </a:xfrm>
          <a:prstGeom prst="roundRect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Единый сельскохозяйственный налог 2 771,7/ 2 771,7</a:t>
            </a:r>
          </a:p>
        </p:txBody>
      </p:sp>
      <p:sp>
        <p:nvSpPr>
          <p:cNvPr id="24582" name="AutoShape 56"/>
          <p:cNvSpPr>
            <a:spLocks noChangeArrowheads="1"/>
          </p:cNvSpPr>
          <p:nvPr/>
        </p:nvSpPr>
        <p:spPr bwMode="auto">
          <a:xfrm>
            <a:off x="571500" y="3200400"/>
            <a:ext cx="3390900" cy="533400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9525">
            <a:solidFill>
              <a:srgbClr val="CC99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Налог на доходы физических лиц </a:t>
            </a:r>
          </a:p>
          <a:p>
            <a:pPr algn="ctr"/>
            <a:r>
              <a:rPr lang="ru-RU" sz="1400" b="1">
                <a:latin typeface="Times New Roman" pitchFamily="18" charset="0"/>
              </a:rPr>
              <a:t>1 224,8/ 1 273,0 </a:t>
            </a:r>
          </a:p>
          <a:p>
            <a:endParaRPr lang="ru-RU">
              <a:latin typeface="Verdana" pitchFamily="34" charset="0"/>
            </a:endParaRPr>
          </a:p>
        </p:txBody>
      </p:sp>
      <p:sp>
        <p:nvSpPr>
          <p:cNvPr id="24583" name="AutoShape 57"/>
          <p:cNvSpPr>
            <a:spLocks noChangeArrowheads="1"/>
          </p:cNvSpPr>
          <p:nvPr/>
        </p:nvSpPr>
        <p:spPr bwMode="auto">
          <a:xfrm>
            <a:off x="609600" y="3962400"/>
            <a:ext cx="3352800" cy="4572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Иные налоговые доходы 196,8/ 232,1</a:t>
            </a:r>
          </a:p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24584" name="AutoShape 58"/>
          <p:cNvSpPr>
            <a:spLocks noChangeArrowheads="1"/>
          </p:cNvSpPr>
          <p:nvPr/>
        </p:nvSpPr>
        <p:spPr bwMode="auto">
          <a:xfrm>
            <a:off x="533400" y="4572000"/>
            <a:ext cx="3352800" cy="457200"/>
          </a:xfrm>
          <a:prstGeom prst="roundRect">
            <a:avLst>
              <a:gd name="adj" fmla="val 16667"/>
            </a:avLst>
          </a:prstGeom>
          <a:solidFill>
            <a:srgbClr val="FF9966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Неналоговые доходы 1 247,0/ 1 247,4</a:t>
            </a:r>
            <a:endParaRPr lang="ru-RU">
              <a:latin typeface="Verdana" pitchFamily="34" charset="0"/>
            </a:endParaRPr>
          </a:p>
        </p:txBody>
      </p:sp>
      <p:sp>
        <p:nvSpPr>
          <p:cNvPr id="24585" name="AutoShape 59"/>
          <p:cNvSpPr>
            <a:spLocks noChangeArrowheads="1"/>
          </p:cNvSpPr>
          <p:nvPr/>
        </p:nvSpPr>
        <p:spPr bwMode="auto">
          <a:xfrm>
            <a:off x="5181600" y="1981200"/>
            <a:ext cx="3276600" cy="533400"/>
          </a:xfrm>
          <a:prstGeom prst="roundRect">
            <a:avLst>
              <a:gd name="adj" fmla="val 16667"/>
            </a:avLst>
          </a:prstGeom>
          <a:solidFill>
            <a:srgbClr val="FF7C8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Общегосударственные вопросы</a:t>
            </a:r>
          </a:p>
          <a:p>
            <a:pPr algn="ctr"/>
            <a:r>
              <a:rPr lang="ru-RU" sz="1400" b="1" dirty="0">
                <a:latin typeface="Times New Roman" pitchFamily="18" charset="0"/>
              </a:rPr>
              <a:t>5 </a:t>
            </a:r>
            <a:r>
              <a:rPr lang="ru-RU" sz="1400" b="1" dirty="0" smtClean="0">
                <a:latin typeface="Times New Roman" pitchFamily="18" charset="0"/>
              </a:rPr>
              <a:t>394,8/ </a:t>
            </a:r>
            <a:r>
              <a:rPr lang="ru-RU" sz="1400" b="1" dirty="0">
                <a:latin typeface="Times New Roman" pitchFamily="18" charset="0"/>
              </a:rPr>
              <a:t>5 </a:t>
            </a:r>
            <a:r>
              <a:rPr lang="ru-RU" sz="1400" b="1" dirty="0" smtClean="0">
                <a:latin typeface="Times New Roman" pitchFamily="18" charset="0"/>
              </a:rPr>
              <a:t>490,1</a:t>
            </a:r>
            <a:endParaRPr lang="ru-RU" i="1" dirty="0">
              <a:latin typeface="Verdana" pitchFamily="34" charset="0"/>
            </a:endParaRPr>
          </a:p>
        </p:txBody>
      </p:sp>
      <p:sp>
        <p:nvSpPr>
          <p:cNvPr id="24586" name="AutoShape 60"/>
          <p:cNvSpPr>
            <a:spLocks noChangeArrowheads="1"/>
          </p:cNvSpPr>
          <p:nvPr/>
        </p:nvSpPr>
        <p:spPr bwMode="auto">
          <a:xfrm>
            <a:off x="5181600" y="2590800"/>
            <a:ext cx="3276600" cy="457200"/>
          </a:xfrm>
          <a:prstGeom prst="roundRect">
            <a:avLst>
              <a:gd name="adj" fmla="val 16667"/>
            </a:avLst>
          </a:prstGeom>
          <a:solidFill>
            <a:srgbClr val="00CC99"/>
          </a:solidFill>
          <a:ln w="9525">
            <a:solidFill>
              <a:srgbClr val="99CC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Культура </a:t>
            </a:r>
            <a:r>
              <a:rPr lang="ru-RU" sz="1400" b="1" dirty="0" smtClean="0">
                <a:latin typeface="Times New Roman" pitchFamily="18" charset="0"/>
              </a:rPr>
              <a:t> 4359,4/ 4511,0 </a:t>
            </a:r>
            <a:endParaRPr lang="ru-RU" i="1" dirty="0">
              <a:latin typeface="Verdana" pitchFamily="34" charset="0"/>
            </a:endParaRPr>
          </a:p>
        </p:txBody>
      </p:sp>
      <p:sp>
        <p:nvSpPr>
          <p:cNvPr id="24587" name="AutoShape 61"/>
          <p:cNvSpPr>
            <a:spLocks noChangeArrowheads="1"/>
          </p:cNvSpPr>
          <p:nvPr/>
        </p:nvSpPr>
        <p:spPr bwMode="auto">
          <a:xfrm>
            <a:off x="5181600" y="3200400"/>
            <a:ext cx="3276600" cy="533400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9525">
            <a:solidFill>
              <a:srgbClr val="CC99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Жилищно-коммунальное хозяйство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</a:rPr>
              <a:t>539,8/ 587,9</a:t>
            </a:r>
            <a:endParaRPr lang="ru-RU" i="1" dirty="0">
              <a:latin typeface="Verdana" pitchFamily="34" charset="0"/>
            </a:endParaRPr>
          </a:p>
        </p:txBody>
      </p:sp>
      <p:sp>
        <p:nvSpPr>
          <p:cNvPr id="24588" name="AutoShape 62"/>
          <p:cNvSpPr>
            <a:spLocks noChangeArrowheads="1"/>
          </p:cNvSpPr>
          <p:nvPr/>
        </p:nvSpPr>
        <p:spPr bwMode="auto">
          <a:xfrm>
            <a:off x="5181600" y="3962400"/>
            <a:ext cx="3276600" cy="533400"/>
          </a:xfrm>
          <a:prstGeom prst="roundRect">
            <a:avLst>
              <a:gd name="adj" fmla="val 16667"/>
            </a:avLst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>
                <a:latin typeface="Times New Roman" pitchFamily="18" charset="0"/>
              </a:rPr>
              <a:t>Национальная безопасность</a:t>
            </a:r>
          </a:p>
          <a:p>
            <a:pPr algn="ctr"/>
            <a:r>
              <a:rPr lang="ru-RU" sz="1400" b="1">
                <a:latin typeface="Times New Roman" pitchFamily="18" charset="0"/>
              </a:rPr>
              <a:t>53,1/ 54,8</a:t>
            </a:r>
            <a:endParaRPr lang="ru-RU" sz="1400" b="1" i="1">
              <a:latin typeface="Times New Roman" pitchFamily="18" charset="0"/>
            </a:endParaRPr>
          </a:p>
        </p:txBody>
      </p:sp>
      <p:sp>
        <p:nvSpPr>
          <p:cNvPr id="24589" name="AutoShape 63"/>
          <p:cNvSpPr>
            <a:spLocks noChangeArrowheads="1"/>
          </p:cNvSpPr>
          <p:nvPr/>
        </p:nvSpPr>
        <p:spPr bwMode="auto">
          <a:xfrm>
            <a:off x="5181600" y="4724400"/>
            <a:ext cx="3276600" cy="533400"/>
          </a:xfrm>
          <a:prstGeom prst="roundRect">
            <a:avLst>
              <a:gd name="adj" fmla="val 16667"/>
            </a:avLst>
          </a:prstGeom>
          <a:solidFill>
            <a:srgbClr val="FF9966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Национальная оборона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</a:rPr>
              <a:t>207,3/220,0</a:t>
            </a:r>
            <a:endParaRPr lang="ru-RU" sz="1400" b="1" i="1" dirty="0">
              <a:latin typeface="Times New Roman" pitchFamily="18" charset="0"/>
            </a:endParaRPr>
          </a:p>
        </p:txBody>
      </p:sp>
      <p:sp>
        <p:nvSpPr>
          <p:cNvPr id="24590" name="AutoShape 66"/>
          <p:cNvSpPr>
            <a:spLocks noChangeArrowheads="1"/>
          </p:cNvSpPr>
          <p:nvPr/>
        </p:nvSpPr>
        <p:spPr bwMode="auto">
          <a:xfrm>
            <a:off x="533400" y="5105400"/>
            <a:ext cx="3429000" cy="533400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9525">
            <a:solidFill>
              <a:srgbClr val="FF99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Безвозмездные поступления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</a:rPr>
              <a:t>2952,3/3158,0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</a:endParaRPr>
          </a:p>
          <a:p>
            <a:endParaRPr lang="ru-RU" dirty="0">
              <a:latin typeface="Verdana" pitchFamily="34" charset="0"/>
            </a:endParaRPr>
          </a:p>
        </p:txBody>
      </p:sp>
      <p:sp>
        <p:nvSpPr>
          <p:cNvPr id="24591" name="AutoShape 67"/>
          <p:cNvSpPr>
            <a:spLocks noChangeArrowheads="1"/>
          </p:cNvSpPr>
          <p:nvPr/>
        </p:nvSpPr>
        <p:spPr bwMode="auto">
          <a:xfrm>
            <a:off x="5257800" y="5334000"/>
            <a:ext cx="3200400" cy="533400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1400" b="1" dirty="0">
                <a:latin typeface="Times New Roman" pitchFamily="18" charset="0"/>
              </a:rPr>
              <a:t>Иные расходы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</a:rPr>
              <a:t>40,9</a:t>
            </a:r>
            <a:r>
              <a:rPr lang="ru-RU" sz="1400" b="1" dirty="0">
                <a:latin typeface="Times New Roman" pitchFamily="18" charset="0"/>
              </a:rPr>
              <a:t>/  </a:t>
            </a:r>
            <a:r>
              <a:rPr lang="ru-RU" sz="1400" b="1" dirty="0" smtClean="0">
                <a:latin typeface="Times New Roman" pitchFamily="18" charset="0"/>
              </a:rPr>
              <a:t>21,1</a:t>
            </a:r>
            <a:endParaRPr lang="ru-RU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Динамика собственных доходов бюджета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              Кутейниковского сельского поселения  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тыс.рублей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46113" y="1603375"/>
          <a:ext cx="7307262" cy="4491038"/>
        </p:xfrm>
        <a:graphic>
          <a:graphicData uri="http://schemas.openxmlformats.org/presentationml/2006/ole">
            <p:oleObj spid="_x0000_s1026" r:id="rId3" imgW="7309738" imgH="4493141" progId="Excel.Sheet.8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altLang="ru-RU" sz="2300" dirty="0" smtClean="0">
                <a:solidFill>
                  <a:srgbClr val="002060"/>
                </a:solidFill>
                <a:cs typeface="Arial" pitchFamily="34" charset="0"/>
              </a:rPr>
              <a:t>Структура поступлений </a:t>
            </a:r>
            <a:r>
              <a:rPr lang="ru-RU" altLang="ru-RU" sz="2300" dirty="0" err="1" smtClean="0">
                <a:solidFill>
                  <a:srgbClr val="002060"/>
                </a:solidFill>
                <a:cs typeface="Arial" pitchFamily="34" charset="0"/>
              </a:rPr>
              <a:t>бюджетообразующих</a:t>
            </a:r>
            <a:r>
              <a:rPr lang="ru-RU" altLang="ru-RU" sz="2300" dirty="0" smtClean="0">
                <a:solidFill>
                  <a:srgbClr val="002060"/>
                </a:solidFill>
                <a:cs typeface="Arial" pitchFamily="34" charset="0"/>
              </a:rPr>
              <a:t> налогов </a:t>
            </a:r>
            <a:br>
              <a:rPr lang="ru-RU" altLang="ru-RU" sz="2300" dirty="0" smtClean="0">
                <a:solidFill>
                  <a:srgbClr val="002060"/>
                </a:solidFill>
                <a:cs typeface="Arial" pitchFamily="34" charset="0"/>
              </a:rPr>
            </a:br>
            <a:r>
              <a:rPr lang="ru-RU" altLang="ru-RU" sz="2300" dirty="0" smtClean="0">
                <a:solidFill>
                  <a:srgbClr val="002060"/>
                </a:solidFill>
                <a:cs typeface="Arial" pitchFamily="34" charset="0"/>
              </a:rPr>
              <a:t>в бюджет Кутейниковского сельского посел</a:t>
            </a:r>
            <a:r>
              <a:rPr lang="ru-RU" altLang="ru-RU" sz="23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ения</a:t>
            </a:r>
            <a:endParaRPr lang="ru-RU" sz="2300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85763" y="1119188"/>
          <a:ext cx="8296275" cy="5434012"/>
        </p:xfrm>
        <a:graphic>
          <a:graphicData uri="http://schemas.openxmlformats.org/presentationml/2006/ole">
            <p:oleObj spid="_x0000_s2050" r:id="rId3" imgW="8303472" imgH="5438103" progId="Excel.Sheet.8">
              <p:embed/>
            </p:oleObj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йды проект бюджета 2020-2022 г.г.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Слайды проект бюджета 2020-2022 г.г.</Template>
  <TotalTime>37</TotalTime>
  <Words>828</Words>
  <Application>Microsoft PowerPoint</Application>
  <PresentationFormat>Экран (4:3)</PresentationFormat>
  <Paragraphs>165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Слайды проект бюджета 2020-2022 г.г.</vt:lpstr>
      <vt:lpstr>Лист Microsoft Office Excel 97-2003</vt:lpstr>
      <vt:lpstr>Worksheet</vt:lpstr>
      <vt:lpstr>Лист с поддержкой макросов</vt:lpstr>
      <vt:lpstr>Слайд 1</vt:lpstr>
      <vt:lpstr>Что такое бюджет?</vt:lpstr>
      <vt:lpstr>Слайд 3</vt:lpstr>
      <vt:lpstr>Бюджет Кутейниковского сельского поселения направлен на решение следующих ключевых задач:</vt:lpstr>
      <vt:lpstr>Меры, принимаемые для обеспечения  сбалансированности бюджета КУТЕЙНИКОВСКОГО СЕЛЬСКОГО ПОСЕЛЕНИЯ</vt:lpstr>
      <vt:lpstr>Основные параметры бюджета Кутейниковского  сельского поселения на 2020 год</vt:lpstr>
      <vt:lpstr>Основные параметры бюджета Кутейниковского  сельского поселения на 2021-2022 годы</vt:lpstr>
      <vt:lpstr>Динамика собственных доходов бюджета                Кутейниковского сельского поселения      тыс.рублей </vt:lpstr>
      <vt:lpstr>Структура поступлений бюджетообразующих налогов  в бюджет Кутейниковского сельского поселения</vt:lpstr>
      <vt:lpstr>Структура собственных доходов бюджета  Кутейниковского сельского поселения в 2020 году</vt:lpstr>
      <vt:lpstr>Безвозмездные поступления от других бюджетов  бюджетной системы Российской Федерации</vt:lpstr>
      <vt:lpstr>Расходы бюджета  Кутейниковского сельского поселения  на 2020 год</vt:lpstr>
      <vt:lpstr>Расходы бюджета Кутейниковского сельского поселения, формируемые в рамках муниципальных программ Кутейниковского сельского поселения, и непрограммные расходы</vt:lpstr>
      <vt:lpstr>Доля муниципальных программ в общем объёме расходов, запланированных на реализацию муниципальных программ Кутейниковского сельского поселения в 2020 году </vt:lpstr>
      <vt:lpstr>Структура расходов бюджета Кутейниковского сельского поселения в 2020 году по разделам</vt:lpstr>
      <vt:lpstr>Расходы бюджета Кутейниковского сельского поселения на жилищно-коммунальное хозяйство</vt:lpstr>
      <vt:lpstr>Расходы бюджета Кутейниковского сельского поселения на культуру и спорт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</cp:revision>
  <cp:lastPrinted>1601-01-01T00:00:00Z</cp:lastPrinted>
  <dcterms:created xsi:type="dcterms:W3CDTF">2020-02-07T08:24:55Z</dcterms:created>
  <dcterms:modified xsi:type="dcterms:W3CDTF">2020-02-07T10:59:15Z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