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6858000" cy="9906000" type="A4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3174" y="9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2473" cy="497734"/>
          </a:xfrm>
          <a:prstGeom prst="rect">
            <a:avLst/>
          </a:prstGeom>
        </p:spPr>
        <p:txBody>
          <a:bodyPr vert="horz" lIns="84188" tIns="42093" rIns="84188" bIns="42093" rtlCol="0"/>
          <a:lstStyle>
            <a:lvl1pPr algn="l">
              <a:defRPr sz="11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088" y="0"/>
            <a:ext cx="2972473" cy="497734"/>
          </a:xfrm>
          <a:prstGeom prst="rect">
            <a:avLst/>
          </a:prstGeom>
        </p:spPr>
        <p:txBody>
          <a:bodyPr vert="horz" lIns="84188" tIns="42093" rIns="84188" bIns="42093" rtlCol="0"/>
          <a:lstStyle>
            <a:lvl1pPr algn="r">
              <a:defRPr sz="1100"/>
            </a:lvl1pPr>
          </a:lstStyle>
          <a:p>
            <a:fld id="{38517A79-6BA7-4928-AC65-5181474422A5}" type="datetimeFigureOut">
              <a:rPr lang="ru-RU" smtClean="0"/>
              <a:t>19.03.2025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8066"/>
            <a:ext cx="2972473" cy="497733"/>
          </a:xfrm>
          <a:prstGeom prst="rect">
            <a:avLst/>
          </a:prstGeom>
        </p:spPr>
        <p:txBody>
          <a:bodyPr vert="horz" lIns="84188" tIns="42093" rIns="84188" bIns="42093" rtlCol="0" anchor="b"/>
          <a:lstStyle>
            <a:lvl1pPr algn="l">
              <a:defRPr sz="11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088" y="9448066"/>
            <a:ext cx="2972473" cy="497733"/>
          </a:xfrm>
          <a:prstGeom prst="rect">
            <a:avLst/>
          </a:prstGeom>
        </p:spPr>
        <p:txBody>
          <a:bodyPr vert="horz" lIns="84188" tIns="42093" rIns="84188" bIns="42093" rtlCol="0" anchor="b"/>
          <a:lstStyle>
            <a:lvl1pPr algn="r">
              <a:defRPr sz="1100"/>
            </a:lvl1pPr>
          </a:lstStyle>
          <a:p>
            <a:fld id="{5C05B3C6-5005-469B-B416-8FE3DC1A87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11000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2473" cy="497734"/>
          </a:xfrm>
          <a:prstGeom prst="rect">
            <a:avLst/>
          </a:prstGeom>
        </p:spPr>
        <p:txBody>
          <a:bodyPr vert="horz" lIns="84188" tIns="42093" rIns="84188" bIns="42093" rtlCol="0"/>
          <a:lstStyle>
            <a:lvl1pPr algn="l">
              <a:defRPr sz="11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088" y="0"/>
            <a:ext cx="2972473" cy="497734"/>
          </a:xfrm>
          <a:prstGeom prst="rect">
            <a:avLst/>
          </a:prstGeom>
        </p:spPr>
        <p:txBody>
          <a:bodyPr vert="horz" lIns="84188" tIns="42093" rIns="84188" bIns="42093" rtlCol="0"/>
          <a:lstStyle>
            <a:lvl1pPr algn="r">
              <a:defRPr sz="1100"/>
            </a:lvl1pPr>
          </a:lstStyle>
          <a:p>
            <a:fld id="{23C1D934-1D23-4D20-9B75-80D8ACBBEE7C}" type="datetimeFigureOut">
              <a:rPr lang="ru-RU" smtClean="0"/>
              <a:t>19.03.2025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38363" y="746125"/>
            <a:ext cx="2581275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4188" tIns="42093" rIns="84188" bIns="42093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513" y="4724771"/>
            <a:ext cx="5486976" cy="4476643"/>
          </a:xfrm>
          <a:prstGeom prst="rect">
            <a:avLst/>
          </a:prstGeom>
        </p:spPr>
        <p:txBody>
          <a:bodyPr vert="horz" lIns="84188" tIns="42093" rIns="84188" bIns="42093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8066"/>
            <a:ext cx="2972473" cy="497733"/>
          </a:xfrm>
          <a:prstGeom prst="rect">
            <a:avLst/>
          </a:prstGeom>
        </p:spPr>
        <p:txBody>
          <a:bodyPr vert="horz" lIns="84188" tIns="42093" rIns="84188" bIns="42093" rtlCol="0" anchor="b"/>
          <a:lstStyle>
            <a:lvl1pPr algn="l">
              <a:defRPr sz="11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088" y="9448066"/>
            <a:ext cx="2972473" cy="497733"/>
          </a:xfrm>
          <a:prstGeom prst="rect">
            <a:avLst/>
          </a:prstGeom>
        </p:spPr>
        <p:txBody>
          <a:bodyPr vert="horz" lIns="84188" tIns="42093" rIns="84188" bIns="42093" rtlCol="0" anchor="b"/>
          <a:lstStyle>
            <a:lvl1pPr algn="r">
              <a:defRPr sz="1100"/>
            </a:lvl1pPr>
          </a:lstStyle>
          <a:p>
            <a:fld id="{42463B6B-CBDD-416C-BF64-2991AC98DF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92562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138363" y="746125"/>
            <a:ext cx="2581275" cy="37306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463B6B-CBDD-416C-BF64-2991AC98DF51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0942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0689F6BE-9B31-4CA7-916B-D54B82F4763B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342720" y="395168"/>
            <a:ext cx="6171840" cy="1653795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44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342720" y="2317770"/>
            <a:ext cx="6171840" cy="27401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342720" y="5318528"/>
            <a:ext cx="6171840" cy="27401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4F957F55-3AEB-4AB9-9EDD-CF38A83CB291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342720" y="395168"/>
            <a:ext cx="6171840" cy="1653795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44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342720" y="2317770"/>
            <a:ext cx="3011760" cy="27401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3505320" y="2317770"/>
            <a:ext cx="3011760" cy="27401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342720" y="5318528"/>
            <a:ext cx="3011760" cy="27401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3505320" y="5318528"/>
            <a:ext cx="3011760" cy="27401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2AC511C4-089E-48F5-8464-EAC0290C0C84}" type="slidenum">
              <a:t>‹#›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342720" y="395168"/>
            <a:ext cx="6171840" cy="1653795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44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342720" y="2317770"/>
            <a:ext cx="1987200" cy="27401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2429640" y="2317770"/>
            <a:ext cx="1987200" cy="27401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4516560" y="2317770"/>
            <a:ext cx="1987200" cy="27401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342720" y="5318528"/>
            <a:ext cx="1987200" cy="27401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2429640" y="5318528"/>
            <a:ext cx="1987200" cy="27401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4516560" y="5318528"/>
            <a:ext cx="1987200" cy="27401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E10C7B52-8477-4ABB-91AC-C31C9665409F}" type="slidenum">
              <a:t>‹#›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342720" y="395168"/>
            <a:ext cx="6171840" cy="1653795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44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342720" y="2317770"/>
            <a:ext cx="6171840" cy="5744993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2" name="PlaceHolder 4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D1BA833A-57DF-4F32-B1DF-B71D5EFB2E00}" type="slidenum">
              <a:t>‹#›</a:t>
            </a:fld>
            <a:endParaRPr/>
          </a:p>
        </p:txBody>
      </p:sp>
      <p:sp>
        <p:nvSpPr>
          <p:cNvPr id="3" name="PlaceHolder 5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342720" y="395168"/>
            <a:ext cx="6171840" cy="1653795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44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342720" y="2317770"/>
            <a:ext cx="6171840" cy="5744993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6BB0FDF3-0258-46E3-848A-50C7E3EEB3CD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342720" y="395168"/>
            <a:ext cx="6171840" cy="1653795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44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342720" y="2317770"/>
            <a:ext cx="3011760" cy="5744993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3505320" y="2317770"/>
            <a:ext cx="3011760" cy="5744993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221BE8D5-5B95-440D-977A-B4CBB9CB663E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342720" y="395168"/>
            <a:ext cx="6171840" cy="1653795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44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23414D3A-D8F2-495C-AA14-6612A7E276B1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342720" y="395168"/>
            <a:ext cx="6171840" cy="766701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63C24DA7-3632-447C-851B-7086B63206EF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342720" y="395168"/>
            <a:ext cx="6171840" cy="1653795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44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342720" y="2317770"/>
            <a:ext cx="3011760" cy="27401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3505320" y="2317770"/>
            <a:ext cx="3011760" cy="5744993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342720" y="5318528"/>
            <a:ext cx="3011760" cy="27401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1BC47DFA-AF9A-43F0-94A5-61CDC6DB8F75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342720" y="395168"/>
            <a:ext cx="6171840" cy="1653795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44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342720" y="2317770"/>
            <a:ext cx="3011760" cy="5744993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3505320" y="2317770"/>
            <a:ext cx="3011760" cy="27401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3505320" y="5318528"/>
            <a:ext cx="3011760" cy="27401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2963324A-9D0C-4614-A0D9-98C3F1E77296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342720" y="395168"/>
            <a:ext cx="6171840" cy="1653795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44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342720" y="2317770"/>
            <a:ext cx="3011760" cy="27401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3505320" y="2317770"/>
            <a:ext cx="3011760" cy="27401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342720" y="5318528"/>
            <a:ext cx="6171840" cy="27401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87771C34-0855-4134-902C-528E4A2DDA18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ftr" idx="1"/>
          </p:nvPr>
        </p:nvSpPr>
        <p:spPr>
          <a:xfrm>
            <a:off x="2271600" y="9181282"/>
            <a:ext cx="2313000" cy="526208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ru-R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 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sldNum" idx="2"/>
          </p:nvPr>
        </p:nvSpPr>
        <p:spPr>
          <a:xfrm>
            <a:off x="4843440" y="9181282"/>
            <a:ext cx="1541520" cy="526208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pos="0" algn="l"/>
              </a:tabLst>
              <a:defRPr lang="ru-RU" sz="2130" b="0" strike="noStrike" spc="-1">
                <a:solidFill>
                  <a:srgbClr val="8B8B8B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pos="0" algn="l"/>
              </a:tabLst>
            </a:pPr>
            <a:fld id="{641F33BC-38BA-4204-BF57-3E478B5FFB65}" type="slidenum">
              <a:rPr lang="ru-RU" sz="2130" b="0" strike="noStrike" spc="-1">
                <a:solidFill>
                  <a:srgbClr val="8B8B8B"/>
                </a:solidFill>
                <a:latin typeface="Calibri"/>
              </a:rPr>
              <a:t>‹#›</a:t>
            </a:fld>
            <a:endParaRPr lang="ru-RU" sz="213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 idx="3"/>
          </p:nvPr>
        </p:nvSpPr>
        <p:spPr>
          <a:xfrm>
            <a:off x="471600" y="9181282"/>
            <a:ext cx="1541520" cy="526208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>
              <a:buNone/>
              <a:defRPr lang="ru-R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 </a:t>
            </a:r>
          </a:p>
        </p:txBody>
      </p:sp>
      <p:sp>
        <p:nvSpPr>
          <p:cNvPr id="3" name="PlaceHolder 4"/>
          <p:cNvSpPr>
            <a:spLocks noGrp="1"/>
          </p:cNvSpPr>
          <p:nvPr>
            <p:ph type="title"/>
          </p:nvPr>
        </p:nvSpPr>
        <p:spPr>
          <a:xfrm>
            <a:off x="342720" y="395168"/>
            <a:ext cx="6171840" cy="1653795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ru-RU" sz="4400" b="0" strike="noStrike" spc="-1">
                <a:solidFill>
                  <a:srgbClr val="000000"/>
                </a:solidFill>
                <a:latin typeface="XO Oriel"/>
              </a:rPr>
              <a:t>Для правки текста заглавия щёлкните мышью</a:t>
            </a: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342720" y="2317770"/>
            <a:ext cx="6171840" cy="5744993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solidFill>
                  <a:srgbClr val="000000"/>
                </a:solidFill>
                <a:latin typeface="XO Orie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800" b="0" strike="noStrike" spc="-1">
                <a:solidFill>
                  <a:srgbClr val="000000"/>
                </a:solidFill>
                <a:latin typeface="XO Orie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400" b="0" strike="noStrike" spc="-1">
                <a:solidFill>
                  <a:srgbClr val="000000"/>
                </a:solidFill>
                <a:latin typeface="XO Orie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solidFill>
                  <a:srgbClr val="000000"/>
                </a:solidFill>
                <a:latin typeface="XO Orie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XO Orie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XO Orie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XO Orie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77"/>
          <p:cNvSpPr/>
          <p:nvPr/>
        </p:nvSpPr>
        <p:spPr>
          <a:xfrm>
            <a:off x="119520" y="3806093"/>
            <a:ext cx="6642000" cy="226161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rgbClr val="43729D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endParaRPr lang="ru-RU" sz="1800" b="0" strike="noStrike" spc="-1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0" y="344488"/>
            <a:ext cx="6877080" cy="331403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 indent="0" algn="ctr">
              <a:lnSpc>
                <a:spcPct val="90000"/>
              </a:lnSpc>
              <a:buNone/>
              <a:tabLst>
                <a:tab pos="0" algn="l"/>
              </a:tabLst>
            </a:pPr>
            <a:r>
              <a:rPr lang="ru-RU" sz="2400" b="1" strike="noStrike" spc="-1" dirty="0">
                <a:solidFill>
                  <a:srgbClr val="FFC000"/>
                </a:solidFill>
                <a:latin typeface="Times New Roman"/>
                <a:ea typeface="Times New Roman"/>
              </a:rPr>
              <a:t>ГРАЖДАНСКАЯ ОБОРОНА</a:t>
            </a:r>
            <a:endParaRPr lang="ru-RU" sz="2400" b="0" strike="noStrike" spc="-1" dirty="0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43" name="Shape 79"/>
          <p:cNvSpPr/>
          <p:nvPr/>
        </p:nvSpPr>
        <p:spPr>
          <a:xfrm>
            <a:off x="112320" y="776536"/>
            <a:ext cx="6642000" cy="611167"/>
          </a:xfrm>
          <a:prstGeom prst="rect">
            <a:avLst/>
          </a:prstGeom>
          <a:solidFill>
            <a:srgbClr val="FF0000"/>
          </a:solidFill>
          <a:ln>
            <a:solidFill>
              <a:srgbClr val="43729D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ru-RU" sz="1800" b="1" strike="noStrike" spc="-1" dirty="0">
                <a:solidFill>
                  <a:srgbClr val="FFFFFF"/>
                </a:solidFill>
                <a:latin typeface="Calibri"/>
                <a:ea typeface="DejaVu Sans"/>
              </a:rPr>
              <a:t>При получении экстренной информации</a:t>
            </a:r>
            <a:endParaRPr lang="ru-RU" sz="1800" b="0" strike="noStrike" spc="-1" dirty="0">
              <a:solidFill>
                <a:srgbClr val="000000"/>
              </a:solidFill>
              <a:latin typeface="XO Orie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ru-RU" sz="1800" b="1" strike="noStrike" spc="-1" dirty="0">
                <a:solidFill>
                  <a:srgbClr val="FFFFFF"/>
                </a:solidFill>
                <a:latin typeface="Calibri"/>
                <a:ea typeface="DejaVu Sans"/>
              </a:rPr>
              <a:t>  «БЕСПИЛОТНАЯ ОПАСНОСТЬ» </a:t>
            </a:r>
            <a:endParaRPr lang="ru-RU" sz="1800" b="0" strike="noStrike" spc="-1" dirty="0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44" name="Shape 80"/>
          <p:cNvSpPr/>
          <p:nvPr/>
        </p:nvSpPr>
        <p:spPr>
          <a:xfrm>
            <a:off x="112320" y="1387703"/>
            <a:ext cx="6642000" cy="1900957"/>
          </a:xfrm>
          <a:prstGeom prst="rect">
            <a:avLst/>
          </a:prstGeom>
          <a:solidFill>
            <a:srgbClr val="FFC000"/>
          </a:solidFill>
          <a:ln>
            <a:solidFill>
              <a:srgbClr val="43729D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endParaRPr lang="ru-RU" sz="1800" b="0" strike="noStrike" spc="-1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45" name="Shape 83"/>
          <p:cNvSpPr/>
          <p:nvPr/>
        </p:nvSpPr>
        <p:spPr>
          <a:xfrm>
            <a:off x="1239480" y="1424608"/>
            <a:ext cx="5362200" cy="82954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ru-RU" sz="1600" b="1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Производится рассылка SMS-сообщений с экстренной информацией об опасностях, правилах поведения населения, мероприятиях по защите</a:t>
            </a:r>
            <a:endParaRPr lang="ru-RU" sz="1600" b="0" strike="noStrike" spc="-1" dirty="0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46" name="Shape 84"/>
          <p:cNvSpPr/>
          <p:nvPr/>
        </p:nvSpPr>
        <p:spPr>
          <a:xfrm>
            <a:off x="1239480" y="2216696"/>
            <a:ext cx="5362200" cy="1075764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ru-RU" sz="1600" b="1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Производится рассылка PUSH-сообщений с экстренной информацией об опасностях, правилах поведения населения, мероприятиях по защите через мобильное приложение «МЧС России»</a:t>
            </a:r>
            <a:endParaRPr lang="ru-RU" sz="1600" b="0" strike="noStrike" spc="-1" dirty="0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47" name="Shape 85"/>
          <p:cNvSpPr/>
          <p:nvPr/>
        </p:nvSpPr>
        <p:spPr>
          <a:xfrm>
            <a:off x="0" y="3362662"/>
            <a:ext cx="6856560" cy="36474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rgbClr val="43729D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ru-RU" sz="1800" b="1" strike="noStrike" spc="-1">
                <a:solidFill>
                  <a:schemeClr val="lt1"/>
                </a:solidFill>
                <a:latin typeface="Calibri"/>
                <a:ea typeface="DejaVu Sans"/>
              </a:rPr>
              <a:t>ДЕЙСТВИЯ НАСЕЛЕНИЯ</a:t>
            </a:r>
            <a:endParaRPr lang="ru-RU" sz="18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48" name="Shape 87"/>
          <p:cNvSpPr/>
          <p:nvPr/>
        </p:nvSpPr>
        <p:spPr>
          <a:xfrm>
            <a:off x="1495440" y="3872880"/>
            <a:ext cx="5362200" cy="82954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ru-RU" sz="1600" b="1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В квартире найдите место без окон. Между несущих стен, как правило это ванная комната. Сядьте на пол! Не подходите к окнам!</a:t>
            </a:r>
            <a:endParaRPr lang="ru-RU" sz="1600" b="0" strike="noStrike" spc="-1" dirty="0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49" name="Shape 88"/>
          <p:cNvSpPr/>
          <p:nvPr/>
        </p:nvSpPr>
        <p:spPr>
          <a:xfrm>
            <a:off x="119520" y="4724851"/>
            <a:ext cx="5362200" cy="58332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ru-RU" sz="1600" b="1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Если вы на улице немедленно укройтесь в ближайшем здании, подземном переходе или паркинге</a:t>
            </a:r>
            <a:endParaRPr lang="ru-RU" sz="1600" b="0" strike="noStrike" spc="-1" dirty="0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50" name="Shape 89"/>
          <p:cNvSpPr/>
          <p:nvPr/>
        </p:nvSpPr>
        <p:spPr>
          <a:xfrm>
            <a:off x="1395000" y="5385048"/>
            <a:ext cx="5362200" cy="58332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ru-RU" sz="1600" b="1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Если вы перемещаетесь на транспорте – покиньте его и найдите укрытие</a:t>
            </a:r>
            <a:endParaRPr lang="ru-RU" sz="1600" b="0" strike="noStrike" spc="-1" dirty="0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51" name="Shape 90"/>
          <p:cNvSpPr/>
          <p:nvPr/>
        </p:nvSpPr>
        <p:spPr>
          <a:xfrm>
            <a:off x="720" y="7972628"/>
            <a:ext cx="6856560" cy="36474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rgbClr val="43729D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ru-RU" sz="1800" b="1" strike="noStrike" spc="-1">
                <a:solidFill>
                  <a:schemeClr val="lt1"/>
                </a:solidFill>
                <a:latin typeface="Calibri"/>
                <a:ea typeface="DejaVu Sans"/>
              </a:rPr>
              <a:t>При получении сообщения «ОТБОЙ БЕСПИЛОТНОЙ ОПАСНОСТИ»</a:t>
            </a:r>
            <a:endParaRPr lang="ru-RU" sz="18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52" name="Shape 91"/>
          <p:cNvSpPr/>
          <p:nvPr/>
        </p:nvSpPr>
        <p:spPr>
          <a:xfrm>
            <a:off x="109800" y="8405872"/>
            <a:ext cx="6638040" cy="7956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43729D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marL="1339920">
              <a:lnSpc>
                <a:spcPct val="100000"/>
              </a:lnSpc>
              <a:tabLst>
                <a:tab pos="0" algn="l"/>
              </a:tabLst>
            </a:pPr>
            <a:endParaRPr lang="ru-RU" sz="1600" b="0" strike="noStrike" spc="-1" dirty="0">
              <a:solidFill>
                <a:srgbClr val="000000"/>
              </a:solidFill>
              <a:latin typeface="XO Oriel"/>
            </a:endParaRPr>
          </a:p>
          <a:p>
            <a:pPr marL="1339920">
              <a:lnSpc>
                <a:spcPct val="100000"/>
              </a:lnSpc>
              <a:tabLst>
                <a:tab pos="0" algn="l"/>
              </a:tabLst>
            </a:pPr>
            <a:r>
              <a:rPr lang="ru-RU" sz="1600" b="1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-    Возвращайтесь к месту работы</a:t>
            </a:r>
            <a:endParaRPr lang="ru-RU" sz="1600" b="0" strike="noStrike" spc="-1" dirty="0">
              <a:solidFill>
                <a:srgbClr val="000000"/>
              </a:solidFill>
              <a:latin typeface="XO Oriel"/>
            </a:endParaRPr>
          </a:p>
          <a:p>
            <a:pPr marL="1339920">
              <a:lnSpc>
                <a:spcPct val="100000"/>
              </a:lnSpc>
              <a:tabLst>
                <a:tab pos="0" algn="l"/>
              </a:tabLst>
            </a:pPr>
            <a:r>
              <a:rPr lang="ru-RU" sz="1600" b="1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-    Будьте в готовности к возможному повторению  экстренной информации об опасностях</a:t>
            </a:r>
            <a:endParaRPr lang="ru-RU" sz="1600" b="0" strike="noStrike" spc="-1" dirty="0">
              <a:solidFill>
                <a:srgbClr val="000000"/>
              </a:solidFill>
              <a:latin typeface="XO Oriel"/>
            </a:endParaRPr>
          </a:p>
          <a:p>
            <a:pPr marL="1339920" algn="ctr">
              <a:lnSpc>
                <a:spcPct val="100000"/>
              </a:lnSpc>
              <a:tabLst>
                <a:tab pos="0" algn="l"/>
              </a:tabLst>
            </a:pPr>
            <a:endParaRPr lang="ru-RU" sz="1600" b="0" strike="noStrike" spc="-1" dirty="0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53" name="Shape 92"/>
          <p:cNvSpPr/>
          <p:nvPr/>
        </p:nvSpPr>
        <p:spPr>
          <a:xfrm>
            <a:off x="108000" y="6799245"/>
            <a:ext cx="6642000" cy="117338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rgbClr val="43729D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ru-RU" sz="1600" b="1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При обнаружении на земле беспилотных воздушных судов (или их частей) – ни в коем случае ничего не трогайте, сразу покиньте место находки. При возможности незамедлительно сообщите о находке по телефону 112</a:t>
            </a:r>
            <a:r>
              <a:rPr lang="ru-RU" sz="1800" b="1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!</a:t>
            </a:r>
            <a:endParaRPr lang="ru-RU" sz="1800" b="0" strike="noStrike" spc="-1" dirty="0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54" name="Shape 93"/>
          <p:cNvSpPr/>
          <p:nvPr/>
        </p:nvSpPr>
        <p:spPr>
          <a:xfrm>
            <a:off x="108000" y="6175343"/>
            <a:ext cx="6642000" cy="5148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rgbClr val="43729D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ru-RU" sz="1600" b="1" strike="noStrike" spc="-1">
                <a:solidFill>
                  <a:srgbClr val="FF0000"/>
                </a:solidFill>
                <a:latin typeface="Calibri"/>
                <a:ea typeface="DejaVu Sans"/>
              </a:rPr>
              <a:t>Не подходят для укрытия места под техникой, у наружных стен зданий, временные строения (ларьки, павильоны)</a:t>
            </a:r>
            <a:endParaRPr lang="ru-RU" sz="1600" b="0" strike="noStrike" spc="-1">
              <a:solidFill>
                <a:srgbClr val="000000"/>
              </a:solidFill>
              <a:latin typeface="XO Oriel"/>
            </a:endParaRPr>
          </a:p>
        </p:txBody>
      </p:sp>
      <p:pic>
        <p:nvPicPr>
          <p:cNvPr id="55" name="Picture 99"/>
          <p:cNvPicPr/>
          <p:nvPr/>
        </p:nvPicPr>
        <p:blipFill>
          <a:blip r:embed="rId3"/>
          <a:stretch/>
        </p:blipFill>
        <p:spPr>
          <a:xfrm>
            <a:off x="-1800" y="1424608"/>
            <a:ext cx="1241280" cy="921083"/>
          </a:xfrm>
          <a:prstGeom prst="rect">
            <a:avLst/>
          </a:prstGeom>
          <a:ln w="0">
            <a:noFill/>
          </a:ln>
        </p:spPr>
      </p:pic>
      <p:pic>
        <p:nvPicPr>
          <p:cNvPr id="56" name="Picture 101"/>
          <p:cNvPicPr/>
          <p:nvPr/>
        </p:nvPicPr>
        <p:blipFill>
          <a:blip r:embed="rId4"/>
          <a:stretch/>
        </p:blipFill>
        <p:spPr>
          <a:xfrm>
            <a:off x="540000" y="2360712"/>
            <a:ext cx="693000" cy="675968"/>
          </a:xfrm>
          <a:prstGeom prst="rect">
            <a:avLst/>
          </a:prstGeom>
          <a:ln w="0">
            <a:noFill/>
          </a:ln>
        </p:spPr>
      </p:pic>
      <p:pic>
        <p:nvPicPr>
          <p:cNvPr id="57" name="Picture 105"/>
          <p:cNvPicPr/>
          <p:nvPr/>
        </p:nvPicPr>
        <p:blipFill>
          <a:blip r:embed="rId5"/>
          <a:stretch/>
        </p:blipFill>
        <p:spPr>
          <a:xfrm>
            <a:off x="212760" y="3827737"/>
            <a:ext cx="1241280" cy="878963"/>
          </a:xfrm>
          <a:prstGeom prst="rect">
            <a:avLst/>
          </a:prstGeom>
          <a:ln w="0">
            <a:noFill/>
          </a:ln>
        </p:spPr>
      </p:pic>
      <p:pic>
        <p:nvPicPr>
          <p:cNvPr id="58" name="Picture 107"/>
          <p:cNvPicPr/>
          <p:nvPr/>
        </p:nvPicPr>
        <p:blipFill>
          <a:blip r:embed="rId6"/>
          <a:stretch/>
        </p:blipFill>
        <p:spPr>
          <a:xfrm>
            <a:off x="5462640" y="4374420"/>
            <a:ext cx="1224000" cy="1120275"/>
          </a:xfrm>
          <a:prstGeom prst="rect">
            <a:avLst/>
          </a:prstGeom>
          <a:ln w="0">
            <a:noFill/>
          </a:ln>
        </p:spPr>
      </p:pic>
      <p:pic>
        <p:nvPicPr>
          <p:cNvPr id="59" name="Picture 109"/>
          <p:cNvPicPr/>
          <p:nvPr/>
        </p:nvPicPr>
        <p:blipFill>
          <a:blip r:embed="rId7"/>
          <a:stretch/>
        </p:blipFill>
        <p:spPr>
          <a:xfrm>
            <a:off x="758160" y="5276490"/>
            <a:ext cx="636480" cy="714285"/>
          </a:xfrm>
          <a:prstGeom prst="rect">
            <a:avLst/>
          </a:prstGeom>
          <a:ln w="0">
            <a:noFill/>
          </a:ln>
        </p:spPr>
      </p:pic>
      <p:pic>
        <p:nvPicPr>
          <p:cNvPr id="60" name="Picture 111"/>
          <p:cNvPicPr/>
          <p:nvPr/>
        </p:nvPicPr>
        <p:blipFill>
          <a:blip r:embed="rId8"/>
          <a:stretch/>
        </p:blipFill>
        <p:spPr>
          <a:xfrm>
            <a:off x="236880" y="5440290"/>
            <a:ext cx="520560" cy="517433"/>
          </a:xfrm>
          <a:prstGeom prst="rect">
            <a:avLst/>
          </a:prstGeom>
          <a:ln w="0">
            <a:noFill/>
          </a:ln>
        </p:spPr>
      </p:pic>
      <p:pic>
        <p:nvPicPr>
          <p:cNvPr id="61" name="Picture 113"/>
          <p:cNvPicPr/>
          <p:nvPr/>
        </p:nvPicPr>
        <p:blipFill>
          <a:blip r:embed="rId9"/>
          <a:stretch/>
        </p:blipFill>
        <p:spPr>
          <a:xfrm>
            <a:off x="351720" y="8447008"/>
            <a:ext cx="1087920" cy="610448"/>
          </a:xfrm>
          <a:prstGeom prst="rect">
            <a:avLst/>
          </a:prstGeom>
          <a:ln w="0">
            <a:noFill/>
          </a:ln>
        </p:spPr>
      </p:pic>
      <p:pic>
        <p:nvPicPr>
          <p:cNvPr id="62" name="Picture 116"/>
          <p:cNvPicPr/>
          <p:nvPr/>
        </p:nvPicPr>
        <p:blipFill>
          <a:blip r:embed="rId10"/>
          <a:stretch/>
        </p:blipFill>
        <p:spPr>
          <a:xfrm>
            <a:off x="4910760" y="4967610"/>
            <a:ext cx="540720" cy="382883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Normal.dotm</Template>
  <TotalTime>148</TotalTime>
  <Words>184</Words>
  <Application>Microsoft Office PowerPoint</Application>
  <PresentationFormat>Лист A4 (210x297 мм)</PresentationFormat>
  <Paragraphs>16</Paragraphs>
  <Slides>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7" baseType="lpstr">
      <vt:lpstr>Calibri</vt:lpstr>
      <vt:lpstr>Symbol</vt:lpstr>
      <vt:lpstr>Times New Roman</vt:lpstr>
      <vt:lpstr>Wingdings</vt:lpstr>
      <vt:lpstr>XO Oriel</vt:lpstr>
      <vt:lpstr>Тема Office</vt:lpstr>
      <vt:lpstr>ГРАЖДАНСКАЯ ОБОРОНА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ГРАЖДАНСКАЯ ОБОРОНА</dc:title>
  <dc:subject/>
  <dc:creator>Админ</dc:creator>
  <dc:description/>
  <cp:lastModifiedBy>Админ</cp:lastModifiedBy>
  <cp:revision>10</cp:revision>
  <cp:lastPrinted>2025-03-19T06:10:48Z</cp:lastPrinted>
  <dcterms:created xsi:type="dcterms:W3CDTF">2024-12-10T03:54:30Z</dcterms:created>
  <dcterms:modified xsi:type="dcterms:W3CDTF">2025-03-19T06:11:28Z</dcterms:modified>
  <dc:language>ru-RU</dc:language>
</cp:coreProperties>
</file>