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  <p:sldMasterId id="2147483663" r:id="rId2"/>
  </p:sldMasterIdLst>
  <p:notesMasterIdLst>
    <p:notesMasterId r:id="rId15"/>
  </p:notesMasterIdLst>
  <p:sldIdLst>
    <p:sldId id="582" r:id="rId3"/>
    <p:sldId id="563" r:id="rId4"/>
    <p:sldId id="559" r:id="rId5"/>
    <p:sldId id="575" r:id="rId6"/>
    <p:sldId id="578" r:id="rId7"/>
    <p:sldId id="573" r:id="rId8"/>
    <p:sldId id="574" r:id="rId9"/>
    <p:sldId id="568" r:id="rId10"/>
    <p:sldId id="571" r:id="rId11"/>
    <p:sldId id="566" r:id="rId12"/>
    <p:sldId id="572" r:id="rId13"/>
    <p:sldId id="577" r:id="rId14"/>
  </p:sldIdLst>
  <p:sldSz cx="10693400" cy="7561263"/>
  <p:notesSz cx="6718300" cy="9867900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BCE"/>
    <a:srgbClr val="376092"/>
    <a:srgbClr val="D0D8E8"/>
    <a:srgbClr val="4F81BD"/>
    <a:srgbClr val="0066CC"/>
    <a:srgbClr val="035DC9"/>
    <a:srgbClr val="E4CECE"/>
    <a:srgbClr val="0074BF"/>
    <a:srgbClr val="0072BD"/>
    <a:srgbClr val="33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7" autoAdjust="0"/>
    <p:restoredTop sz="94775" autoAdjust="0"/>
  </p:normalViewPr>
  <p:slideViewPr>
    <p:cSldViewPr showGuides="1">
      <p:cViewPr varScale="1">
        <p:scale>
          <a:sx n="63" d="100"/>
          <a:sy n="63" d="100"/>
        </p:scale>
        <p:origin x="-1410" y="-114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5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92" y="15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01.02.2017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9775" y="741363"/>
            <a:ext cx="5238750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8" tIns="45594" rIns="91188" bIns="4559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2" y="4687269"/>
            <a:ext cx="5374640" cy="4440555"/>
          </a:xfrm>
          <a:prstGeom prst="rect">
            <a:avLst/>
          </a:prstGeom>
        </p:spPr>
        <p:txBody>
          <a:bodyPr vert="horz" lIns="91188" tIns="45594" rIns="91188" bIns="4559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372807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92" y="9372807"/>
            <a:ext cx="2911265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8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747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82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503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6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27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0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2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61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7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8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89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85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1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156" y="468263"/>
            <a:ext cx="9577064" cy="12241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 для плательщиков страховых взносом по администрированию налоговыми органами страховых взносов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2700511"/>
            <a:ext cx="9505056" cy="23762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плательщики страховых взносов!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передачей полномочий по администрированию страховых взносов ФНС России, направляем Вам информационный материал для использования в работе.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252239"/>
            <a:ext cx="6624736" cy="121919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страховых взносов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8572" y="1332359"/>
            <a:ext cx="9188647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2017 года уплата страховых взносов должна производиться на КБК, закрепленные за ФНС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</a:p>
          <a:p>
            <a:pPr algn="just"/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5531" y="5489306"/>
            <a:ext cx="9221687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Сопоставительная таблица по КБК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размещена на сайте ФНС России (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https://www.nalog.ru/rn77/taxation/insprem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05532" y="3252121"/>
            <a:ext cx="922168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Старые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КБК государственных внебюджетных фондов закрыты и  уплата страховых взносов по ним не осуществляется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8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1170236" y="468263"/>
            <a:ext cx="8580438" cy="1080120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уплаты страховых взносов: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647474"/>
              </p:ext>
            </p:extLst>
          </p:nvPr>
        </p:nvGraphicFramePr>
        <p:xfrm>
          <a:off x="821682" y="1764407"/>
          <a:ext cx="892899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Лист" r:id="rId4" imgW="6181722" imgH="2447820" progId="Excel.Sheet.12">
                  <p:embed/>
                </p:oleObj>
              </mc:Choice>
              <mc:Fallback>
                <p:oleObj name="Лист" r:id="rId4" imgW="6181722" imgH="24478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1682" y="1764407"/>
                        <a:ext cx="8928992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0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справок о состоянии расчетов и актов совместной сверки расчетов по страховым взносам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180" y="2052439"/>
            <a:ext cx="8876284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февраля 2017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представление справок 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состоянии расчетов по страховым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сверки расчетов по страховым взносам за период до 1 января 2017 года производится территориальными органами ПФР и ФСС России.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февраля 2017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справки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отсутствии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 состоянии расчетов и акты совместной сверки будут представляться налоговыми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сведений о страховых взносах.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49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837973"/>
              </p:ext>
            </p:extLst>
          </p:nvPr>
        </p:nvGraphicFramePr>
        <p:xfrm>
          <a:off x="378148" y="1516628"/>
          <a:ext cx="10081122" cy="5847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/>
                <a:gridCol w="5040561"/>
              </a:tblGrid>
              <a:tr h="1183883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 России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(глава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 НК РФ)</a:t>
                      </a:r>
                      <a:endParaRPr lang="ru-RU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042688" rtl="0" eaLnBrk="1" latinLnBrk="0" hangingPunct="1"/>
                      <a:endParaRPr lang="ru-RU" sz="1000" b="1" kern="12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ФСС РФ</a:t>
                      </a: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(Федеральный закон от 24.07.1998 </a:t>
                      </a:r>
                    </a:p>
                    <a:p>
                      <a:pPr marL="0" algn="ctr" defTabSz="1042688" rtl="0" eaLnBrk="1" latinLnBrk="0" hangingPunct="1"/>
                      <a:r>
                        <a:rPr lang="ru-RU" sz="2100" b="1" kern="12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125-ФЗ)</a:t>
                      </a:r>
                      <a:endParaRPr lang="ru-RU" sz="2100" b="1" kern="12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224654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пенсионное страхование,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 числе 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lang="ru-RU" sz="1800" b="1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дополнительное социальное обеспечение </a:t>
                      </a:r>
                      <a:r>
                        <a:rPr lang="ru-RU" sz="1800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членов летных экипажей воздушных судов гражданской авиации и отдельных категорий работников угольной промышленности и страховые взносы,</a:t>
                      </a:r>
                      <a:r>
                        <a:rPr lang="ru-RU" sz="1800" spc="-2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уплачиваемые </a:t>
                      </a:r>
                      <a:r>
                        <a:rPr lang="ru-RU" sz="1800" b="1" spc="-2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дополнительным тарифам</a:t>
                      </a:r>
                      <a:r>
                        <a:rPr lang="ru-RU" sz="1800" spc="-2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rowSpan="3">
                  <a:txBody>
                    <a:bodyPr/>
                    <a:lstStyle/>
                    <a:p>
                      <a:pPr marL="17780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страхование от несчастных случаев на производстве и профессиональных заболеваний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ru-RU" sz="1800" dirty="0"/>
                    </a:p>
                  </a:txBody>
                  <a:tcPr>
                    <a:noFill/>
                  </a:tcPr>
                </a:tc>
              </a:tr>
              <a:tr h="115201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социальное страхование по временной нетрудоспособности и в связи с материнством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3875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Страховые взносы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обязательное медицинское страхование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1638">
                <a:tc gridSpan="2"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</a:t>
                      </a: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24.07.2009 № 212-ФЗ с 1 января 2017 года признан утратившим силу.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6220" y="252239"/>
            <a:ext cx="8580438" cy="86409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Администрирование страховых взносов с 1 января 2017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94172" y="180231"/>
            <a:ext cx="99313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Разграничение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полномочий между налоговыми органами и государственными  внебюджетными фондами при передаче администрирования страховых взносов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0156" y="2148256"/>
            <a:ext cx="4390256" cy="580883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Clr>
                <a:schemeClr val="accent1"/>
              </a:buClr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 за правильностью исчисления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полнотой и своевременностью уплаты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страховых взносов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положениями НК РФ; 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плательщиков страховых взносов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расчетов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страховым взносам,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начиная с представления расчета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 за отчетный период 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квартал 2017 года;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осуществление зачета/возврата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сумм страховых взносов, в том числе за периоды, истекшие до 1 января 2017 г., по решениям ПФР и ФСС РФ;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предоставление отсрочки (рассрочки)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взносам;</a:t>
            </a:r>
          </a:p>
          <a:p>
            <a:pPr defTabSz="914400">
              <a:buClr>
                <a:schemeClr val="accent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взыскание недоимки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страховым взносам и задолженности по пеням и штрафам,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том числе возникшей до 1 января 2017 года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начиная с меры по взысканию, следующей за мерой, примененной органами ПФР и ФСС РФ.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defTabSz="914400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5201265" y="2148254"/>
            <a:ext cx="5113987" cy="541300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 плательщиков страховых взносов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расчетов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(уточненных расчетов) по страховым взносам за отчетные (расчетные) периоды, истекшие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1 января 2017 года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 за правильностью исчисления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полнотой и своевременностью уплаты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страховых взносов за периоды до 1 января 2017 года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(камеральные и выездные проверки);</a:t>
            </a:r>
          </a:p>
          <a:p>
            <a:pPr defTabSz="914400">
              <a:lnSpc>
                <a:spcPct val="11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прием заявлений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плательщиков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 возврате сумм страховых взносов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пеней, штрафов за отчетные периоды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1 января 2017 года,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принятие  решений  по данным заявлениям 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направление указанных решений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налоговые органы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исполнения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ФСС РФ сохранены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по проверке расходов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понесенных плательщиками на цели социального страхования в связи с временной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нетрудоспособностью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связи с материнством 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сумм превышения понесенных расходов над исчисленными взносами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органами ПФР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сохранены функции по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персонифицированного учета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уплатой страховых взносов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добровольному пенсионному страхованию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40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4"/>
          <p:cNvSpPr txBox="1">
            <a:spLocks/>
          </p:cNvSpPr>
          <p:nvPr/>
        </p:nvSpPr>
        <p:spPr>
          <a:xfrm>
            <a:off x="594172" y="1380560"/>
            <a:ext cx="4248472" cy="527863"/>
          </a:xfrm>
          <a:prstGeom prst="rect">
            <a:avLst/>
          </a:prstGeom>
          <a:solidFill>
            <a:schemeClr val="tx2"/>
          </a:solidFill>
        </p:spPr>
        <p:txBody>
          <a:bodyPr vert="horz" rtlCol="0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Налоговые органы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5"/>
          <p:cNvSpPr txBox="1">
            <a:spLocks/>
          </p:cNvSpPr>
          <p:nvPr/>
        </p:nvSpPr>
        <p:spPr>
          <a:xfrm>
            <a:off x="5279922" y="1380560"/>
            <a:ext cx="4747297" cy="527863"/>
          </a:xfrm>
          <a:prstGeom prst="rect">
            <a:avLst/>
          </a:prstGeom>
          <a:solidFill>
            <a:srgbClr val="FF0000"/>
          </a:solidFill>
        </p:spPr>
        <p:txBody>
          <a:bodyPr vert="horz" rtlCol="0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ПФР и ФСС РФ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2" y="6660951"/>
            <a:ext cx="724718" cy="696626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3475" y="435000"/>
            <a:ext cx="99313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Тарифы </a:t>
            </a:r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страховых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взносов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923" y="1407449"/>
            <a:ext cx="671388" cy="56021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791617" y="958220"/>
            <a:ext cx="9019579" cy="5126667"/>
          </a:xfrm>
          <a:prstGeom prst="rect">
            <a:avLst/>
          </a:prstGeom>
          <a:noFill/>
        </p:spPr>
        <p:txBody>
          <a:bodyPr vert="horz">
            <a:normAutofit fontScale="6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marR="0" lvl="0" indent="0" defTabSz="914400" rtl="0" eaLnBrk="1" fontAlgn="auto" latinLnBrk="0" hangingPunct="1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Тарифы страховых взносов для основной  категории налогоплательщиков установлены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статьей 426 Налогового кодекса Российской Федерации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66700" lvl="0" indent="0" defTabSz="914400">
              <a:lnSpc>
                <a:spcPct val="120000"/>
              </a:lnSpc>
              <a:spcBef>
                <a:spcPts val="0"/>
              </a:spcBef>
              <a:buClr>
                <a:srgbClr val="DD8047"/>
              </a:buClr>
              <a:buNone/>
              <a:defRPr/>
            </a:pPr>
            <a:endParaRPr lang="ru-RU" sz="26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spcBef>
                <a:spcPts val="0"/>
              </a:spcBef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пенсионное страхование: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22 % 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пределах установленной величины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базы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2017 году – 876 000 руб.)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10 %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сверх предельной величины;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endParaRPr lang="ru-RU" sz="23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социальное страхование на случай временной нетрудоспособности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связи с материнством: 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2,9 %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с сумм выплат в пределах установленной величины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базы  (</a:t>
            </a: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2017 году – 755 000 руб.)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1,8 %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 выплат в пользу иностранных граждан, временно пребывающих в РФ, в пределах </a:t>
            </a:r>
            <a:r>
              <a:rPr lang="ru-RU" sz="26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взносооблагаемой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базы;</a:t>
            </a: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endParaRPr lang="ru-RU" sz="2300" b="1" dirty="0" smtClean="0">
              <a:solidFill>
                <a:srgbClr val="4F81BD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lvl="0" indent="0" defTabSz="914400">
              <a:lnSpc>
                <a:spcPct val="120000"/>
              </a:lnSpc>
              <a:buClr>
                <a:srgbClr val="DD8047"/>
              </a:buClr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обязательное медицинское страхование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5,1 % со всех выплат в год независимо </a:t>
            </a:r>
            <a:r>
              <a:rPr lang="ru-RU" sz="2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2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размера</a:t>
            </a:r>
            <a:r>
              <a:rPr lang="ru-RU" sz="26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6670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6670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None/>
              <a:tabLst/>
              <a:defRPr/>
            </a:pPr>
            <a:endParaRPr kumimoji="0" lang="ru-RU" sz="6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734552" y="6660951"/>
            <a:ext cx="724718" cy="696626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2759" y="1687557"/>
            <a:ext cx="8536012" cy="13729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59161" y="3276575"/>
            <a:ext cx="8536013" cy="1904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59160" y="5325541"/>
            <a:ext cx="8536012" cy="7541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59159" y="1116335"/>
            <a:ext cx="8536012" cy="4078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059159" y="6228903"/>
            <a:ext cx="8536013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lvl="0"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Категории плательщиков, имеющие право на применение пониженных тарифов страховых взносов, и условия применения пониженных тарифов, установлены статьей 427 НК РФ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1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0156" y="396255"/>
            <a:ext cx="9577064" cy="6264696"/>
          </a:xfrm>
        </p:spPr>
        <p:txBody>
          <a:bodyPr>
            <a:noAutofit/>
          </a:bodyPr>
          <a:lstStyle/>
          <a:p>
            <a:pPr algn="ctr" defTabSz="1076325"/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Предельная величина базы для исчисления страховых взносов</a:t>
            </a:r>
          </a:p>
          <a:p>
            <a:pPr defTabSz="1076325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6325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29.11.2016 № 1255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предельная величина базы для исчисления страховых взносов для плательщиков, производящих выплаты в пользу физических лиц, указанных в подпункте 1 пункта 1 статьи 419 НК РФ главы 34 НК РФ. </a:t>
            </a: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6325"/>
            <a:endParaRPr lang="ru-RU" sz="1000" dirty="0"/>
          </a:p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2017 год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установлена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размерах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defTabSz="1087438"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социальное страхование на случай временной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нетрудоспособности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связи с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материнством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755 000 рублей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 начала года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54013"/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endParaRPr lang="ru-RU" sz="20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>
              <a:buFontTx/>
              <a:buChar char="-"/>
            </a:pP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пенсионное страхование 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876 000 рублей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</a:t>
            </a:r>
            <a:r>
              <a:rPr lang="ru-RU" sz="20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 начала </a:t>
            </a:r>
            <a:r>
              <a:rPr lang="ru-RU" sz="20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0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/>
            <a:r>
              <a:rPr lang="ru-RU" sz="2400" b="0" dirty="0"/>
              <a:t> </a:t>
            </a:r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10196" y="2988543"/>
            <a:ext cx="8933804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0196" y="4788744"/>
            <a:ext cx="8933804" cy="10801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0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92" y="468263"/>
            <a:ext cx="7860358" cy="5760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расчетов по страховых взносам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86260" y="1260351"/>
            <a:ext cx="8352928" cy="1800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по страховым взносам представляются начиная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расчета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отчетный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1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2017 года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орган по месту учета плательщиков страховых взносов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6260" y="3276575"/>
            <a:ext cx="8352928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страховым взносам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имеющими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обособленные подразделения,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представляются как 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нахождения организаций, так и 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нахождения обособленных подразделений, которые начисляют выплаты и иные вознаграждения в пользу физических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86260" y="5940871"/>
            <a:ext cx="835292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По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обособленным подразделениям за рубежом представление отчетности происходит централизовано по месту нахождения головной организации.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7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3283" y="218988"/>
            <a:ext cx="8580438" cy="116782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представления расчетов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страховых взносам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9447" y="1260351"/>
            <a:ext cx="4662875" cy="2268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вновь созданные организации (в том числе при реорганизации), у которых среднесписочная численность физических лиц, в пользу которых производятся выплаты и иные вознаграждения</a:t>
            </a:r>
            <a:r>
              <a:rPr 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превышает 25 человек</a:t>
            </a: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rgbClr val="C00000"/>
              </a:solidFill>
            </a:endParaRPr>
          </a:p>
          <a:p>
            <a:pPr algn="just"/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9447" y="3862777"/>
            <a:ext cx="4670777" cy="25512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Плательщики и вновь созданные организации (в том числе при реорганизации), у которых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среднесписочная численность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лиц, в пользу которых производятся выплаты и иные вознаграждения,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человек и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endParaRPr lang="ru-RU" sz="1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 flipH="1">
            <a:off x="5644542" y="2206266"/>
            <a:ext cx="576068" cy="9884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19391538">
            <a:off x="5360257" y="3654834"/>
            <a:ext cx="743635" cy="4158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740580" y="2318421"/>
            <a:ext cx="3411056" cy="7043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 flipV="1">
            <a:off x="6745842" y="4402248"/>
            <a:ext cx="3449663" cy="6745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05908" y="4190578"/>
            <a:ext cx="32700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плательщика:</a:t>
            </a:r>
          </a:p>
          <a:p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6282804" y="5758089"/>
            <a:ext cx="1802936" cy="7178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электронном виде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 rot="10800000" flipV="1">
            <a:off x="8446108" y="5758089"/>
            <a:ext cx="2013162" cy="71784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бумажном носителе</a:t>
            </a:r>
            <a:endParaRPr lang="ru-RU" sz="18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7184271" y="5182030"/>
            <a:ext cx="1178020" cy="446598"/>
          </a:xfrm>
          <a:prstGeom prst="straightConnector1">
            <a:avLst/>
          </a:prstGeom>
          <a:ln w="28575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8522357" y="5191938"/>
            <a:ext cx="1043311" cy="426782"/>
          </a:xfrm>
          <a:prstGeom prst="straightConnector1">
            <a:avLst/>
          </a:prstGeom>
          <a:ln w="28575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 rot="16200000" flipH="1">
            <a:off x="5641773" y="4272924"/>
            <a:ext cx="576068" cy="98849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1294184" y="819759"/>
            <a:ext cx="8580438" cy="2965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расчета по страховым взносам </a:t>
            </a:r>
            <a:r>
              <a:rPr lang="ru-RU" sz="3100" dirty="0">
                <a:solidFill>
                  <a:schemeClr val="tx2"/>
                </a:solidFill>
              </a:rPr>
              <a:t/>
            </a:r>
            <a:br>
              <a:rPr lang="ru-RU" sz="3100" dirty="0">
                <a:solidFill>
                  <a:schemeClr val="tx2"/>
                </a:solidFill>
              </a:rPr>
            </a:b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164" y="2052439"/>
            <a:ext cx="9145016" cy="4316743"/>
          </a:xfrm>
          <a:prstGeom prst="rect">
            <a:avLst/>
          </a:prstGeom>
        </p:spPr>
        <p:txBody>
          <a:bodyPr wrap="square" lIns="116824" tIns="58412" rIns="116824" bIns="58412">
            <a:spAutoFit/>
          </a:bodyPr>
          <a:lstStyle/>
          <a:p>
            <a:pPr marL="365074" indent="-36507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плательщиков страховых взносов – работодателей расчетным периодом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год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 отчетными периодами </a:t>
            </a:r>
            <a:r>
              <a:rPr lang="ru-RU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квартал, полугодие, девять месяцев календарного 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>
              <a:lnSpc>
                <a:spcPct val="107000"/>
              </a:lnSpc>
            </a:pPr>
            <a:endParaRPr lang="ru-RU" dirty="0" smtClean="0"/>
          </a:p>
          <a:p>
            <a:pPr marL="365074" indent="-36507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крестьянских (фермерских) хозяйств представляют в налоговый орган по месту учета расчет по страховым взносам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до 30 января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календарного года, следующего за истекшим расчетным периодом.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602284" y="1116335"/>
            <a:ext cx="7332618" cy="648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30-е число месяца, следующего за отчетным периодом</a:t>
            </a:r>
            <a:endParaRPr lang="ru-RU" sz="20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33451"/>
              </p:ext>
            </p:extLst>
          </p:nvPr>
        </p:nvGraphicFramePr>
        <p:xfrm>
          <a:off x="1637110" y="3178550"/>
          <a:ext cx="6673881" cy="1660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4195"/>
                <a:gridCol w="3449686"/>
              </a:tblGrid>
              <a:tr h="354460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 (2017 год)</a:t>
                      </a: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квартал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месяцев 2017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октября 2017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  <a:tr h="281733"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расчетный период -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2017 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января 2018 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0201" marR="80201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883204" y="6660951"/>
            <a:ext cx="432048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solidFill>
                  <a:schemeClr val="bg1"/>
                </a:solidFill>
              </a:rPr>
              <a:t>7</a:t>
            </a:r>
            <a:endParaRPr lang="ru-RU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3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349460"/>
              </p:ext>
            </p:extLst>
          </p:nvPr>
        </p:nvGraphicFramePr>
        <p:xfrm>
          <a:off x="666180" y="1260352"/>
          <a:ext cx="9289031" cy="554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031"/>
              </a:tblGrid>
              <a:tr h="4439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29913"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Сведения о совокупной сумме страховых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взносов на обязательное пенсионное страхование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соответствуют сведениям о сумме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исчисленных страховых взносов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 каждому застрахованному лицу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 указанный период:</a:t>
                      </a:r>
                    </a:p>
                    <a:p>
                      <a:pPr marL="0" indent="0">
                        <a:buNone/>
                      </a:pP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533400" indent="0" algn="just" rtl="0"/>
                      <a:r>
                        <a:rPr lang="ru-RU" sz="2000" b="1" i="0" u="none" strike="noStrik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Строка 061 по графам 3, 4, 5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приложения 1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Раздела 1 Расчета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совпадать с суммами </a:t>
                      </a:r>
                      <a:r>
                        <a:rPr lang="ru-RU" sz="2000" b="1" i="0" u="none" strike="noStrik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 240 Раздела 3 Расчета за каждый месяц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соответственно.</a:t>
                      </a:r>
                    </a:p>
                    <a:p>
                      <a:endParaRPr lang="ru-RU" sz="2000" dirty="0"/>
                    </a:p>
                  </a:txBody>
                  <a:tcPr>
                    <a:noFill/>
                  </a:tcPr>
                </a:tc>
              </a:tr>
              <a:tr h="1970735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     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7"/>
            <a:ext cx="9649074" cy="936105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асчет считается непредставленным в случае: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8188" y="1836415"/>
            <a:ext cx="9217024" cy="2592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Сведения о совокупной сумме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страховых взносов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обязательное пенсионное страхование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соответствуют сведениям о сумме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исчисленных страховых взносов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каждому застрахованному лицу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 указанный период:</a:t>
            </a:r>
          </a:p>
          <a:p>
            <a:pPr marL="533400"/>
            <a:endParaRPr lang="ru-RU" sz="1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061 по графам 3, 4, 5 приложения 1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1 Расчета должна совпадать с суммами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 240 Раздела 3 Расчета за каждый месяц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38188" y="4860751"/>
            <a:ext cx="9217022" cy="15841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Указаны недостоверные персональные данные,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идентифицирующие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застрахованных физических лиц: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ФИО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СНИЛС – ИНН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наличии)</a:t>
            </a:r>
          </a:p>
        </p:txBody>
      </p:sp>
    </p:spTree>
    <p:extLst>
      <p:ext uri="{BB962C8B-B14F-4D97-AF65-F5344CB8AC3E}">
        <p14:creationId xmlns:p14="http://schemas.microsoft.com/office/powerpoint/2010/main" val="31996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21580</TotalTime>
  <Words>1114</Words>
  <Application>Microsoft Office PowerPoint</Application>
  <PresentationFormat>Произвольный</PresentationFormat>
  <Paragraphs>138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Present_FNS2012_A4</vt:lpstr>
      <vt:lpstr>1_Present_FNS2012_A4</vt:lpstr>
      <vt:lpstr>Лист</vt:lpstr>
      <vt:lpstr>Памятка  для плательщиков страховых взносом по администрированию налоговыми органами страховых взносов</vt:lpstr>
      <vt:lpstr>Администрирование страховых взносов с 1 января 2017</vt:lpstr>
      <vt:lpstr>Презентация PowerPoint</vt:lpstr>
      <vt:lpstr>Презентация PowerPoint</vt:lpstr>
      <vt:lpstr>Презентация PowerPoint</vt:lpstr>
      <vt:lpstr>Представление расчетов по страховых взносам</vt:lpstr>
      <vt:lpstr>Способы представления расчетов по страховых взносам</vt:lpstr>
      <vt:lpstr>Сроки представления расчета по страховым взносам  </vt:lpstr>
      <vt:lpstr>Расчет считается непредставленным в случае:</vt:lpstr>
      <vt:lpstr>Уплата страховых взносов </vt:lpstr>
      <vt:lpstr>Сроки уплаты страховых взносов:</vt:lpstr>
      <vt:lpstr>Получение справок о состоянии расчетов и актов совместной сверки расчетов по страховым взносам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Малаштанова Анжела Викторовна</cp:lastModifiedBy>
  <cp:revision>1776</cp:revision>
  <cp:lastPrinted>2017-01-18T08:25:17Z</cp:lastPrinted>
  <dcterms:created xsi:type="dcterms:W3CDTF">2013-04-18T07:19:29Z</dcterms:created>
  <dcterms:modified xsi:type="dcterms:W3CDTF">2017-02-01T10:31:01Z</dcterms:modified>
</cp:coreProperties>
</file>